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87" r:id="rId2"/>
    <p:sldId id="288" r:id="rId3"/>
    <p:sldId id="256" r:id="rId4"/>
    <p:sldId id="28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23" autoAdjust="0"/>
    <p:restoredTop sz="82979" autoAdjust="0"/>
  </p:normalViewPr>
  <p:slideViewPr>
    <p:cSldViewPr snapToGrid="0" snapToObjects="1">
      <p:cViewPr varScale="1">
        <p:scale>
          <a:sx n="96" d="100"/>
          <a:sy n="96" d="100"/>
        </p:scale>
        <p:origin x="11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452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B7736-5FA5-DA01-2530-A0A4A1CFB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A040B-1662-C478-3DA8-53748D9E3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5D362-60FD-C74E-5AFC-E794A1BA8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2634B-9859-C871-3D01-1B09289425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3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트레이드오프</a:t>
            </a:r>
            <a:r>
              <a:rPr lang="en-US" altLang="ko-KR" dirty="0"/>
              <a:t>(Trade-off)</a:t>
            </a:r>
            <a:r>
              <a:rPr lang="ko-KR" altLang="en-US" dirty="0"/>
              <a:t>는 </a:t>
            </a:r>
            <a:r>
              <a:rPr lang="ko-KR" altLang="en-US" b="1" dirty="0"/>
              <a:t>하나를 올리면 다른 것이 내려가는 상충 관계</a:t>
            </a:r>
            <a:r>
              <a:rPr lang="ko-KR" altLang="en-US" dirty="0"/>
              <a:t>를 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슬라이드 예시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보안 강화 ↔ 개발 민첩성 감소</a:t>
            </a:r>
          </a:p>
          <a:p>
            <a:r>
              <a:rPr lang="ko-KR" altLang="en-US" dirty="0"/>
              <a:t>정확도 ↑</a:t>
            </a:r>
            <a:r>
              <a:rPr lang="en-US" altLang="ko-KR" dirty="0"/>
              <a:t>(</a:t>
            </a:r>
            <a:r>
              <a:rPr lang="ko-KR" altLang="en-US" dirty="0" err="1"/>
              <a:t>재랭킹</a:t>
            </a:r>
            <a:r>
              <a:rPr lang="en-US" altLang="ko-KR" dirty="0"/>
              <a:t>/</a:t>
            </a:r>
            <a:r>
              <a:rPr lang="ko-KR" altLang="en-US" dirty="0"/>
              <a:t>검증</a:t>
            </a:r>
            <a:r>
              <a:rPr lang="en-US" altLang="ko-KR" dirty="0"/>
              <a:t>) ↔ </a:t>
            </a:r>
            <a:r>
              <a:rPr lang="ko-KR" altLang="en-US" dirty="0"/>
              <a:t>지연시간</a:t>
            </a:r>
            <a:r>
              <a:rPr lang="en-US" altLang="ko-KR" dirty="0"/>
              <a:t>/</a:t>
            </a:r>
            <a:r>
              <a:rPr lang="ko-KR" altLang="en-US" dirty="0"/>
              <a:t>비용 ↑</a:t>
            </a:r>
          </a:p>
          <a:p>
            <a:r>
              <a:rPr lang="ko-KR" altLang="en-US" dirty="0"/>
              <a:t>이 슬라이드는 “트레이드오프도 표준화된 언어로 관리해야 </a:t>
            </a:r>
            <a:r>
              <a:rPr lang="ko-KR" altLang="en-US" dirty="0" err="1"/>
              <a:t>한다”는</a:t>
            </a:r>
            <a:r>
              <a:rPr lang="ko-KR" altLang="en-US" dirty="0"/>
              <a:t> 메시지입니다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</a:t>
            </a:r>
            <a:r>
              <a:rPr lang="en-US" altLang="ko-KR" dirty="0"/>
              <a:t>(Trade-off </a:t>
            </a:r>
            <a:r>
              <a:rPr lang="ko-KR" altLang="en-US" dirty="0"/>
              <a:t>분석 프레임워크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위쪽</a:t>
            </a:r>
            <a:r>
              <a:rPr lang="en-US" altLang="ko-KR" dirty="0"/>
              <a:t>: “</a:t>
            </a:r>
            <a:r>
              <a:rPr lang="ko-KR" altLang="en-US" dirty="0"/>
              <a:t>보안 강화 ↔ 개발 민첩성 ↔ 성능 최적화”</a:t>
            </a:r>
          </a:p>
          <a:p>
            <a:r>
              <a:rPr lang="ko-KR" altLang="en-US" dirty="0"/>
              <a:t>아래쪽</a:t>
            </a:r>
            <a:r>
              <a:rPr lang="en-US" altLang="ko-KR" dirty="0"/>
              <a:t>: “</a:t>
            </a:r>
            <a:r>
              <a:rPr lang="ko-KR" altLang="en-US" dirty="0"/>
              <a:t>정확도↑ ↔ 지연시간↑ ↔ 비용↑”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b="1" dirty="0"/>
              <a:t>품질속성은 서로 연결된 톱니바퀴</a:t>
            </a:r>
            <a:r>
              <a:rPr lang="ko-KR" altLang="en-US" dirty="0"/>
              <a:t>라는 뜻입니다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실무 포인트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정의 단계에서 </a:t>
            </a:r>
            <a:r>
              <a:rPr lang="en-US" altLang="ko-KR" b="1" dirty="0"/>
              <a:t>Top N(</a:t>
            </a:r>
            <a:r>
              <a:rPr lang="ko-KR" altLang="en-US" b="1" dirty="0"/>
              <a:t>중요한 특성</a:t>
            </a:r>
            <a:r>
              <a:rPr lang="en-US" altLang="ko-KR" b="1" dirty="0"/>
              <a:t>)</a:t>
            </a:r>
            <a:r>
              <a:rPr lang="en-US" altLang="ko-KR" dirty="0"/>
              <a:t>, </a:t>
            </a:r>
            <a:r>
              <a:rPr lang="en-US" altLang="ko-KR" b="1" dirty="0"/>
              <a:t>Guardrail(</a:t>
            </a:r>
            <a:r>
              <a:rPr lang="ko-KR" altLang="en-US" b="1" dirty="0"/>
              <a:t>최소 기준</a:t>
            </a:r>
            <a:r>
              <a:rPr lang="en-US" altLang="ko-KR" b="1" dirty="0"/>
              <a:t>)</a:t>
            </a:r>
            <a:r>
              <a:rPr lang="en-US" altLang="ko-KR" dirty="0"/>
              <a:t>, **acceptable range(</a:t>
            </a:r>
            <a:r>
              <a:rPr lang="ko-KR" altLang="en-US" dirty="0"/>
              <a:t>타협 범위</a:t>
            </a:r>
            <a:r>
              <a:rPr lang="en-US" altLang="ko-KR" dirty="0"/>
              <a:t>)**</a:t>
            </a:r>
            <a:r>
              <a:rPr lang="ko-KR" altLang="en-US" dirty="0"/>
              <a:t>를 명시하면</a:t>
            </a:r>
            <a:br>
              <a:rPr lang="ko-KR" altLang="en-US" dirty="0"/>
            </a:br>
            <a:r>
              <a:rPr lang="ko-KR" altLang="en-US" dirty="0"/>
              <a:t>설계 논쟁이 “취향 </a:t>
            </a:r>
            <a:r>
              <a:rPr lang="ko-KR" altLang="en-US" dirty="0" err="1"/>
              <a:t>싸움”이</a:t>
            </a:r>
            <a:r>
              <a:rPr lang="ko-KR" altLang="en-US" dirty="0"/>
              <a:t> 아니라 </a:t>
            </a:r>
            <a:r>
              <a:rPr lang="ko-KR" altLang="en-US" b="1" dirty="0"/>
              <a:t>숫자 기반 합의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1" dirty="0"/>
              <a:t>Guardrail</a:t>
            </a:r>
            <a:r>
              <a:rPr lang="ko-KR" altLang="en-US" b="1" dirty="0"/>
              <a:t>은 “측정치 </a:t>
            </a:r>
            <a:r>
              <a:rPr lang="ko-KR" altLang="en-US" b="1" dirty="0" err="1"/>
              <a:t>최소값”인가요</a:t>
            </a:r>
            <a:r>
              <a:rPr lang="en-US" altLang="ko-KR" b="1" dirty="0"/>
              <a:t>, “</a:t>
            </a:r>
            <a:r>
              <a:rPr lang="ko-KR" altLang="en-US" b="1" dirty="0"/>
              <a:t>특성 개수 </a:t>
            </a:r>
            <a:r>
              <a:rPr lang="ko-KR" altLang="en-US" b="1" dirty="0" err="1"/>
              <a:t>최소값”인가요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여기서 </a:t>
            </a:r>
            <a:r>
              <a:rPr lang="en-US" altLang="ko-KR" b="1" dirty="0"/>
              <a:t>guardrail</a:t>
            </a:r>
            <a:r>
              <a:rPr lang="ko-KR" altLang="en-US" b="1" dirty="0"/>
              <a:t>은 ‘특성의 </a:t>
            </a:r>
            <a:r>
              <a:rPr lang="ko-KR" altLang="en-US" b="1" dirty="0" err="1"/>
              <a:t>개수’가</a:t>
            </a:r>
            <a:r>
              <a:rPr lang="ko-KR" altLang="en-US" b="1" dirty="0"/>
              <a:t> 아니라 ‘측정치</a:t>
            </a:r>
            <a:r>
              <a:rPr lang="en-US" altLang="ko-KR" b="1" dirty="0"/>
              <a:t>/</a:t>
            </a:r>
            <a:r>
              <a:rPr lang="ko-KR" altLang="en-US" b="1" dirty="0"/>
              <a:t>정책의 하한</a:t>
            </a:r>
            <a:r>
              <a:rPr lang="en-US" altLang="ko-KR" b="1" dirty="0"/>
              <a:t>·</a:t>
            </a:r>
            <a:r>
              <a:rPr lang="ko-KR" altLang="en-US" b="1" dirty="0"/>
              <a:t>상한선</a:t>
            </a:r>
            <a:r>
              <a:rPr lang="en-US" altLang="ko-KR" b="1" dirty="0"/>
              <a:t>(</a:t>
            </a:r>
            <a:r>
              <a:rPr lang="ko-KR" altLang="en-US" b="1" dirty="0" err="1"/>
              <a:t>경계값</a:t>
            </a:r>
            <a:r>
              <a:rPr lang="en-US" altLang="ko-KR" b="1" dirty="0"/>
              <a:t>)’</a:t>
            </a:r>
            <a:r>
              <a:rPr lang="ko-KR" altLang="en-US" dirty="0"/>
              <a:t> 의미입니다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p95 latency ≤ 2s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hallucination rate ≤ 1%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상한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PII leak = 0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사실상 절대 금지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 call scope: read-only only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정책 가드레일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**“</a:t>
            </a:r>
            <a:r>
              <a:rPr lang="ko-KR" altLang="en-US" dirty="0"/>
              <a:t>넘으면 안 되는 안전 레일”**입니다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품질특성을 크게 </a:t>
            </a:r>
            <a:r>
              <a:rPr lang="en-US" altLang="ko-KR" dirty="0"/>
              <a:t>3</a:t>
            </a:r>
            <a:r>
              <a:rPr lang="ko-KR" altLang="en-US" dirty="0"/>
              <a:t>그룹으로 나눕니다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운영 특성</a:t>
            </a:r>
            <a:r>
              <a:rPr lang="en-US" altLang="ko-KR" b="1" dirty="0"/>
              <a:t>(Operational)</a:t>
            </a:r>
            <a:r>
              <a:rPr lang="en-US" altLang="ko-KR" dirty="0"/>
              <a:t>: </a:t>
            </a:r>
            <a:r>
              <a:rPr lang="ko-KR" altLang="en-US" dirty="0"/>
              <a:t>성능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복구 가능성</a:t>
            </a:r>
            <a:r>
              <a:rPr lang="en-US" altLang="ko-KR" dirty="0"/>
              <a:t>, </a:t>
            </a:r>
            <a:r>
              <a:rPr lang="ko-KR" altLang="en-US" dirty="0"/>
              <a:t>탄력성 등</a:t>
            </a:r>
          </a:p>
          <a:p>
            <a:r>
              <a:rPr lang="ko-KR" altLang="en-US" b="1" dirty="0"/>
              <a:t>구조적 특성</a:t>
            </a:r>
            <a:r>
              <a:rPr lang="en-US" altLang="ko-KR" b="1" dirty="0"/>
              <a:t>(Structural)</a:t>
            </a:r>
            <a:r>
              <a:rPr lang="en-US" altLang="ko-KR" dirty="0"/>
              <a:t>: </a:t>
            </a:r>
            <a:r>
              <a:rPr lang="ko-KR" altLang="en-US" dirty="0" err="1"/>
              <a:t>모듈성</a:t>
            </a:r>
            <a:r>
              <a:rPr lang="en-US" altLang="ko-KR" dirty="0"/>
              <a:t>, </a:t>
            </a:r>
            <a:r>
              <a:rPr lang="ko-KR" altLang="en-US" dirty="0"/>
              <a:t>유지보수성</a:t>
            </a:r>
            <a:r>
              <a:rPr lang="en-US" altLang="ko-KR" dirty="0"/>
              <a:t>, </a:t>
            </a:r>
            <a:r>
              <a:rPr lang="ko-KR" altLang="en-US" dirty="0"/>
              <a:t>배포 용이성</a:t>
            </a:r>
            <a:r>
              <a:rPr lang="en-US" altLang="ko-KR" dirty="0"/>
              <a:t>, </a:t>
            </a:r>
            <a:r>
              <a:rPr lang="ko-KR" altLang="en-US" dirty="0"/>
              <a:t>재사용성 등</a:t>
            </a:r>
          </a:p>
          <a:p>
            <a:r>
              <a:rPr lang="ko-KR" altLang="en-US" b="1" dirty="0"/>
              <a:t>기타 특성</a:t>
            </a:r>
            <a:r>
              <a:rPr lang="en-US" altLang="ko-KR" b="1" dirty="0"/>
              <a:t>(Other)</a:t>
            </a:r>
            <a:r>
              <a:rPr lang="en-US" altLang="ko-KR" dirty="0"/>
              <a:t>: </a:t>
            </a:r>
            <a:r>
              <a:rPr lang="ko-KR" altLang="en-US" dirty="0"/>
              <a:t>접근성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프라이버시</a:t>
            </a:r>
            <a:r>
              <a:rPr lang="en-US" altLang="ko-KR" dirty="0"/>
              <a:t>, </a:t>
            </a:r>
            <a:r>
              <a:rPr lang="ko-KR" altLang="en-US" dirty="0"/>
              <a:t>합법성</a:t>
            </a:r>
            <a:r>
              <a:rPr lang="en-US" altLang="ko-KR" dirty="0"/>
              <a:t>, </a:t>
            </a:r>
            <a:r>
              <a:rPr lang="ko-KR" altLang="en-US" dirty="0"/>
              <a:t>감사 가능성 등</a:t>
            </a:r>
          </a:p>
          <a:p>
            <a:r>
              <a:rPr lang="ko-KR" altLang="en-US" dirty="0"/>
              <a:t>하단 “</a:t>
            </a:r>
            <a:r>
              <a:rPr lang="en-US" altLang="ko-KR" dirty="0"/>
              <a:t>ISO 25010”</a:t>
            </a:r>
            <a:r>
              <a:rPr lang="ko-KR" altLang="en-US" dirty="0"/>
              <a:t>은 소프트웨어 품질 모델 표준으로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이런 분류가 “개인 </a:t>
            </a:r>
            <a:r>
              <a:rPr lang="ko-KR" altLang="en-US" dirty="0" err="1"/>
              <a:t>취향”이</a:t>
            </a:r>
            <a:r>
              <a:rPr lang="ko-KR" altLang="en-US" dirty="0"/>
              <a:t> 아니라 </a:t>
            </a:r>
            <a:r>
              <a:rPr lang="ko-KR" altLang="en-US" b="1" dirty="0"/>
              <a:t>표준 기반의 정리</a:t>
            </a:r>
            <a:r>
              <a:rPr lang="ko-KR" altLang="en-US" dirty="0"/>
              <a:t>라는 신뢰를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슬라이드는 이후 “어떤 특성을 선택할지” 논의할 때 **후보 풀</a:t>
            </a:r>
            <a:r>
              <a:rPr lang="en-US" altLang="ko-KR" dirty="0"/>
              <a:t>(</a:t>
            </a:r>
            <a:r>
              <a:rPr lang="ko-KR" altLang="en-US" dirty="0"/>
              <a:t>사전 목록</a:t>
            </a:r>
            <a:r>
              <a:rPr lang="en-US" altLang="ko-KR" dirty="0"/>
              <a:t>)**</a:t>
            </a:r>
            <a:r>
              <a:rPr lang="ko-KR" altLang="en-US" dirty="0"/>
              <a:t>로 사용됩니다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“누가 그 특성을 필요로 하는가</a:t>
            </a:r>
            <a:r>
              <a:rPr lang="en-US" altLang="ko-KR" dirty="0"/>
              <a:t>?”</a:t>
            </a:r>
            <a:r>
              <a:rPr lang="ko-KR" altLang="en-US" dirty="0"/>
              <a:t>가 </a:t>
            </a:r>
            <a:r>
              <a:rPr lang="en-US" altLang="ko-KR" dirty="0"/>
              <a:t>ch05</a:t>
            </a:r>
            <a:r>
              <a:rPr lang="ko-KR" altLang="en-US" dirty="0"/>
              <a:t>의 핵심 질문입니다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이해관계자별로 관심 품질속성이 다릅니다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사용자</a:t>
            </a:r>
            <a:r>
              <a:rPr lang="en-US" altLang="ko-KR" dirty="0"/>
              <a:t>: UX, </a:t>
            </a:r>
            <a:r>
              <a:rPr lang="ko-KR" altLang="en-US" dirty="0" err="1"/>
              <a:t>응답성</a:t>
            </a:r>
            <a:r>
              <a:rPr lang="en-US" altLang="ko-KR" dirty="0"/>
              <a:t>, </a:t>
            </a:r>
            <a:r>
              <a:rPr lang="ko-KR" altLang="en-US" dirty="0"/>
              <a:t>신뢰</a:t>
            </a:r>
            <a:r>
              <a:rPr lang="en-US" altLang="ko-KR" dirty="0"/>
              <a:t>/</a:t>
            </a:r>
            <a:r>
              <a:rPr lang="ko-KR" altLang="en-US" dirty="0"/>
              <a:t>안정</a:t>
            </a:r>
            <a:r>
              <a:rPr lang="en-US" altLang="ko-KR" dirty="0"/>
              <a:t>, </a:t>
            </a:r>
            <a:r>
              <a:rPr lang="ko-KR" altLang="en-US" dirty="0"/>
              <a:t>사용 편의</a:t>
            </a:r>
          </a:p>
          <a:p>
            <a:pPr lvl="1"/>
            <a:r>
              <a:rPr lang="ko-KR" altLang="en-US" b="1" dirty="0"/>
              <a:t>운영</a:t>
            </a:r>
            <a:r>
              <a:rPr lang="en-US" altLang="ko-KR" b="1" dirty="0"/>
              <a:t>·</a:t>
            </a:r>
            <a:r>
              <a:rPr lang="ko-KR" altLang="en-US" b="1" dirty="0" err="1"/>
              <a:t>보안팀</a:t>
            </a:r>
            <a:r>
              <a:rPr lang="en-US" altLang="ko-KR" dirty="0"/>
              <a:t>: </a:t>
            </a:r>
            <a:r>
              <a:rPr lang="ko-KR" altLang="en-US" dirty="0"/>
              <a:t>장애 대응</a:t>
            </a:r>
            <a:r>
              <a:rPr lang="en-US" altLang="ko-KR" dirty="0"/>
              <a:t>/</a:t>
            </a:r>
            <a:r>
              <a:rPr lang="ko-KR" altLang="en-US" dirty="0"/>
              <a:t>복구시간</a:t>
            </a:r>
            <a:r>
              <a:rPr lang="en-US" altLang="ko-KR" dirty="0"/>
              <a:t>, </a:t>
            </a:r>
            <a:r>
              <a:rPr lang="ko-KR" altLang="en-US" dirty="0"/>
              <a:t>감사</a:t>
            </a:r>
            <a:r>
              <a:rPr lang="en-US" altLang="ko-KR" dirty="0"/>
              <a:t>/</a:t>
            </a:r>
            <a:r>
              <a:rPr lang="ko-KR" altLang="en-US" dirty="0"/>
              <a:t>규정 준수</a:t>
            </a:r>
            <a:r>
              <a:rPr lang="en-US" altLang="ko-KR" dirty="0"/>
              <a:t>, </a:t>
            </a: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/>
              <a:t>모니터링 요구</a:t>
            </a:r>
          </a:p>
          <a:p>
            <a:pPr lvl="1"/>
            <a:r>
              <a:rPr lang="ko-KR" altLang="en-US" b="1" dirty="0"/>
              <a:t>개발팀</a:t>
            </a:r>
            <a:r>
              <a:rPr lang="en-US" altLang="ko-KR" dirty="0"/>
              <a:t>: </a:t>
            </a:r>
            <a:r>
              <a:rPr lang="ko-KR" altLang="en-US" dirty="0"/>
              <a:t>변경 용이성</a:t>
            </a:r>
            <a:r>
              <a:rPr lang="en-US" altLang="ko-KR" dirty="0"/>
              <a:t>, </a:t>
            </a:r>
            <a:r>
              <a:rPr lang="ko-KR" altLang="en-US" dirty="0"/>
              <a:t>테스트 자동화</a:t>
            </a:r>
            <a:r>
              <a:rPr lang="en-US" altLang="ko-KR" dirty="0"/>
              <a:t>, CI/CD, </a:t>
            </a:r>
            <a:r>
              <a:rPr lang="ko-KR" altLang="en-US" dirty="0"/>
              <a:t>기술 부채</a:t>
            </a:r>
          </a:p>
          <a:p>
            <a:pPr lvl="1"/>
            <a:r>
              <a:rPr lang="ko-KR" altLang="en-US" b="1" dirty="0"/>
              <a:t>비즈니스</a:t>
            </a:r>
            <a:r>
              <a:rPr lang="en-US" altLang="ko-KR" dirty="0"/>
              <a:t>: </a:t>
            </a:r>
            <a:r>
              <a:rPr lang="ko-KR" altLang="en-US" dirty="0"/>
              <a:t>비용 효율</a:t>
            </a:r>
            <a:r>
              <a:rPr lang="en-US" altLang="ko-KR" dirty="0"/>
              <a:t>/</a:t>
            </a:r>
            <a:r>
              <a:rPr lang="ko-KR" altLang="en-US" dirty="0"/>
              <a:t>예산</a:t>
            </a:r>
            <a:r>
              <a:rPr lang="en-US" altLang="ko-KR" dirty="0"/>
              <a:t>, </a:t>
            </a:r>
            <a:r>
              <a:rPr lang="ko-KR" altLang="en-US" dirty="0"/>
              <a:t>출시 속도</a:t>
            </a:r>
            <a:r>
              <a:rPr lang="en-US" altLang="ko-KR" dirty="0"/>
              <a:t>, SLA/</a:t>
            </a:r>
            <a:r>
              <a:rPr lang="ko-KR" altLang="en-US" dirty="0"/>
              <a:t>계약 의무</a:t>
            </a:r>
          </a:p>
          <a:p>
            <a:r>
              <a:rPr lang="ko-KR" altLang="en-US" dirty="0"/>
              <a:t>하단 </a:t>
            </a:r>
            <a:r>
              <a:rPr lang="en-US" altLang="ko-KR" dirty="0"/>
              <a:t>3</a:t>
            </a:r>
            <a:r>
              <a:rPr lang="ko-KR" altLang="en-US" dirty="0"/>
              <a:t>개 박스는 “식별을 어떻게 </a:t>
            </a:r>
            <a:r>
              <a:rPr lang="ko-KR" altLang="en-US" dirty="0" err="1"/>
              <a:t>하느냐”에</a:t>
            </a:r>
            <a:r>
              <a:rPr lang="ko-KR" altLang="en-US" dirty="0"/>
              <a:t> 대한 방법론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b="1" dirty="0"/>
              <a:t>인터뷰</a:t>
            </a:r>
            <a:r>
              <a:rPr lang="en-US" altLang="ko-KR" b="1" dirty="0"/>
              <a:t>/</a:t>
            </a:r>
            <a:r>
              <a:rPr lang="ko-KR" altLang="en-US" b="1" dirty="0"/>
              <a:t>워크숍</a:t>
            </a:r>
            <a:r>
              <a:rPr lang="en-US" altLang="ko-KR" dirty="0"/>
              <a:t>: </a:t>
            </a:r>
            <a:r>
              <a:rPr lang="ko-KR" altLang="en-US" dirty="0"/>
              <a:t>이해관계자 직접 참여</a:t>
            </a:r>
          </a:p>
          <a:p>
            <a:pPr lvl="1"/>
            <a:r>
              <a:rPr lang="ko-KR" altLang="en-US" b="1" dirty="0"/>
              <a:t>과거 분석</a:t>
            </a:r>
            <a:r>
              <a:rPr lang="en-US" altLang="ko-KR" dirty="0"/>
              <a:t>: </a:t>
            </a:r>
            <a:r>
              <a:rPr lang="ko-KR" altLang="en-US" dirty="0"/>
              <a:t>장애 이력</a:t>
            </a:r>
            <a:r>
              <a:rPr lang="en-US" altLang="ko-KR" dirty="0"/>
              <a:t>/</a:t>
            </a:r>
            <a:r>
              <a:rPr lang="ko-KR" altLang="en-US" dirty="0"/>
              <a:t>클레임</a:t>
            </a:r>
            <a:r>
              <a:rPr lang="en-US" altLang="ko-KR" dirty="0"/>
              <a:t>/</a:t>
            </a:r>
            <a:r>
              <a:rPr lang="ko-KR" altLang="en-US" dirty="0"/>
              <a:t>운영 지표 분석</a:t>
            </a:r>
          </a:p>
          <a:p>
            <a:pPr lvl="1"/>
            <a:r>
              <a:rPr lang="ko-KR" altLang="en-US" b="1" dirty="0"/>
              <a:t>규정 </a:t>
            </a:r>
            <a:r>
              <a:rPr lang="ko-KR" altLang="en-US" b="1" dirty="0" err="1"/>
              <a:t>역추적</a:t>
            </a:r>
            <a:r>
              <a:rPr lang="en-US" altLang="ko-KR" dirty="0"/>
              <a:t>: </a:t>
            </a:r>
            <a:r>
              <a:rPr lang="ko-KR" altLang="en-US" dirty="0"/>
              <a:t>컴플라이언스</a:t>
            </a:r>
            <a:r>
              <a:rPr lang="en-US" altLang="ko-KR" dirty="0"/>
              <a:t>, </a:t>
            </a:r>
            <a:r>
              <a:rPr lang="ko-KR" altLang="en-US" dirty="0"/>
              <a:t>법적 요구</a:t>
            </a:r>
            <a:r>
              <a:rPr lang="en-US" altLang="ko-KR" dirty="0"/>
              <a:t>, </a:t>
            </a:r>
            <a:r>
              <a:rPr lang="ko-KR" altLang="en-US" dirty="0"/>
              <a:t>업계 표준에서 요구되는 품질특성 역산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품질속성을 “다 </a:t>
            </a:r>
            <a:r>
              <a:rPr lang="ko-KR" altLang="en-US" dirty="0" err="1"/>
              <a:t>중요”라고</a:t>
            </a:r>
            <a:r>
              <a:rPr lang="ko-KR" altLang="en-US" dirty="0"/>
              <a:t> 하지 않고 </a:t>
            </a:r>
            <a:r>
              <a:rPr lang="ko-KR" altLang="en-US" b="1" dirty="0"/>
              <a:t>우선순위를 정하는 과정</a:t>
            </a:r>
            <a:r>
              <a:rPr lang="ko-KR" altLang="en-US" dirty="0"/>
              <a:t>을 보여줍니다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Utility Tree(</a:t>
            </a:r>
            <a:r>
              <a:rPr lang="ko-KR" altLang="en-US" b="1" dirty="0"/>
              <a:t>유틸리티 트리</a:t>
            </a:r>
            <a:r>
              <a:rPr lang="en-US" altLang="ko-KR" b="1" dirty="0"/>
              <a:t>)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ko-KR" altLang="en-US" dirty="0"/>
              <a:t>품질속성을 나무 구조로 나열하고</a:t>
            </a:r>
            <a:r>
              <a:rPr lang="en-US" altLang="ko-KR" dirty="0"/>
              <a:t>, </a:t>
            </a:r>
            <a:r>
              <a:rPr lang="ko-KR" altLang="en-US" dirty="0"/>
              <a:t>시나리오를 붙이고</a:t>
            </a:r>
            <a:r>
              <a:rPr lang="en-US" altLang="ko-KR" dirty="0"/>
              <a:t>, </a:t>
            </a:r>
            <a:r>
              <a:rPr lang="ko-KR" altLang="en-US" dirty="0"/>
              <a:t>중요도를 매겨 </a:t>
            </a:r>
            <a:r>
              <a:rPr lang="ko-KR" altLang="en-US" b="1" dirty="0"/>
              <a:t>우선순위를 정하는 기법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흐름</a:t>
            </a:r>
            <a:r>
              <a:rPr lang="en-US" altLang="ko-KR" dirty="0"/>
              <a:t>(</a:t>
            </a:r>
            <a:r>
              <a:rPr lang="ko-KR" altLang="en-US" dirty="0" err="1"/>
              <a:t>왼쪽→오른쪽</a:t>
            </a:r>
            <a:r>
              <a:rPr lang="en-US" altLang="ko-KR" dirty="0"/>
              <a:t>):</a:t>
            </a:r>
          </a:p>
          <a:p>
            <a:pPr lvl="1"/>
            <a:r>
              <a:rPr lang="ko-KR" altLang="en-US" dirty="0"/>
              <a:t>시나리오 수집</a:t>
            </a:r>
            <a:r>
              <a:rPr lang="en-US" altLang="ko-KR" dirty="0"/>
              <a:t>(</a:t>
            </a:r>
            <a:r>
              <a:rPr lang="ko-KR" altLang="en-US" dirty="0"/>
              <a:t>인터뷰</a:t>
            </a:r>
            <a:r>
              <a:rPr lang="en-US" altLang="ko-KR" dirty="0"/>
              <a:t>/</a:t>
            </a:r>
            <a:r>
              <a:rPr lang="ko-KR" altLang="en-US" dirty="0"/>
              <a:t>요구</a:t>
            </a:r>
            <a:r>
              <a:rPr lang="en-US" altLang="ko-KR" dirty="0"/>
              <a:t>/</a:t>
            </a:r>
            <a:r>
              <a:rPr lang="ko-KR" altLang="en-US" dirty="0"/>
              <a:t>장애분석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특성 추출</a:t>
            </a:r>
            <a:r>
              <a:rPr lang="en-US" altLang="ko-KR" dirty="0"/>
              <a:t>(</a:t>
            </a:r>
            <a:r>
              <a:rPr lang="ko-KR" altLang="en-US" dirty="0"/>
              <a:t>도메인 언어 → 아키텍처 특성 언어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가중치 산정</a:t>
            </a:r>
            <a:r>
              <a:rPr lang="en-US" altLang="ko-KR" dirty="0"/>
              <a:t>(</a:t>
            </a:r>
            <a:r>
              <a:rPr lang="ko-KR" altLang="en-US" dirty="0"/>
              <a:t>빈도 </a:t>
            </a:r>
            <a:r>
              <a:rPr lang="en-US" altLang="ko-KR" dirty="0"/>
              <a:t>× </a:t>
            </a:r>
            <a:r>
              <a:rPr lang="ko-KR" altLang="en-US" dirty="0"/>
              <a:t>영향 </a:t>
            </a:r>
            <a:r>
              <a:rPr lang="en-US" altLang="ko-KR" dirty="0"/>
              <a:t>× </a:t>
            </a:r>
            <a:r>
              <a:rPr lang="ko-KR" altLang="en-US" dirty="0"/>
              <a:t>리스크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Top N </a:t>
            </a:r>
            <a:r>
              <a:rPr lang="ko-KR" altLang="en-US" dirty="0"/>
              <a:t>선정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Top 5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각 특성별 </a:t>
            </a:r>
            <a:r>
              <a:rPr lang="en-US" altLang="ko-KR" dirty="0"/>
              <a:t>Top 3 </a:t>
            </a:r>
            <a:r>
              <a:rPr lang="ko-KR" altLang="en-US" dirty="0"/>
              <a:t>시나리오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오른쪽 그래프 예시는 “확장성 </a:t>
            </a:r>
            <a:r>
              <a:rPr lang="en-US" altLang="ko-KR" dirty="0"/>
              <a:t>90, </a:t>
            </a:r>
            <a:r>
              <a:rPr lang="ko-KR" altLang="en-US" dirty="0"/>
              <a:t>가용성 </a:t>
            </a:r>
            <a:r>
              <a:rPr lang="en-US" altLang="ko-KR" dirty="0"/>
              <a:t>85…”</a:t>
            </a:r>
            <a:r>
              <a:rPr lang="ko-KR" altLang="en-US" dirty="0"/>
              <a:t>처럼 점수화 결과를 </a:t>
            </a:r>
            <a:r>
              <a:rPr lang="ko-KR" altLang="en-US" dirty="0" err="1"/>
              <a:t>시각화합니다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팁</a:t>
            </a:r>
            <a:r>
              <a:rPr lang="en-US" altLang="ko-KR" dirty="0"/>
              <a:t>: **</a:t>
            </a:r>
            <a:r>
              <a:rPr lang="ko-KR" altLang="en-US" dirty="0"/>
              <a:t>복합 특성</a:t>
            </a:r>
            <a:r>
              <a:rPr lang="en-US" altLang="ko-KR" dirty="0"/>
              <a:t>(</a:t>
            </a:r>
            <a:r>
              <a:rPr lang="ko-KR" altLang="en-US" dirty="0"/>
              <a:t>민첩성 등</a:t>
            </a:r>
            <a:r>
              <a:rPr lang="en-US" altLang="ko-KR" dirty="0"/>
              <a:t>)**</a:t>
            </a:r>
            <a:r>
              <a:rPr lang="ko-KR" altLang="en-US" dirty="0"/>
              <a:t>은 쪼개야 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민첩성 </a:t>
            </a:r>
            <a:r>
              <a:rPr lang="en-US" altLang="ko-KR" dirty="0"/>
              <a:t>= </a:t>
            </a:r>
            <a:r>
              <a:rPr lang="ko-KR" altLang="en-US" dirty="0" err="1"/>
              <a:t>모듈성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배포 용이성 </a:t>
            </a:r>
            <a:r>
              <a:rPr lang="en-US" altLang="ko-KR" dirty="0"/>
              <a:t>+ </a:t>
            </a:r>
            <a:r>
              <a:rPr lang="ko-KR" altLang="en-US" dirty="0"/>
              <a:t>테스트 용이성 같은 형태로 분해하면 측정이 가능해집니다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“Hard constraints”</a:t>
            </a:r>
            <a:r>
              <a:rPr lang="ko-KR" altLang="en-US" dirty="0"/>
              <a:t>는 **무조건 지켜야 하는 조건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법규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  <a:r>
              <a:rPr lang="en-US" altLang="ko-KR" dirty="0"/>
              <a:t>)**</a:t>
            </a:r>
            <a:r>
              <a:rPr lang="ko-KR" altLang="en-US" dirty="0"/>
              <a:t>이라 별도로 표시합니다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ADR</a:t>
            </a:r>
            <a:r>
              <a:rPr lang="ko-KR" altLang="en-US" dirty="0"/>
              <a:t>은 </a:t>
            </a:r>
            <a:r>
              <a:rPr lang="en-US" altLang="ko-KR" b="1" dirty="0"/>
              <a:t>Architecture Decision Record</a:t>
            </a:r>
            <a:r>
              <a:rPr lang="ko-KR" altLang="en-US" dirty="0"/>
              <a:t>로</a:t>
            </a:r>
            <a:r>
              <a:rPr lang="en-US" altLang="ko-KR" dirty="0"/>
              <a:t>, “</a:t>
            </a:r>
            <a:r>
              <a:rPr lang="ko-KR" altLang="en-US" dirty="0"/>
              <a:t>왜 이런 아키텍처 결정을 </a:t>
            </a:r>
            <a:r>
              <a:rPr lang="ko-KR" altLang="en-US" dirty="0" err="1"/>
              <a:t>했는가”를</a:t>
            </a:r>
            <a:r>
              <a:rPr lang="ko-KR" altLang="en-US" dirty="0"/>
              <a:t> 남기는 문서입니다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슬라이드는 아키텍처 특성과 설계 결정을 </a:t>
            </a:r>
            <a:r>
              <a:rPr lang="ko-KR" altLang="en-US" b="1" dirty="0"/>
              <a:t>문서로 연결</a:t>
            </a:r>
            <a:r>
              <a:rPr lang="ko-KR" altLang="en-US" dirty="0"/>
              <a:t>하는 방법을 제시합니다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ADR </a:t>
            </a:r>
            <a:r>
              <a:rPr lang="ko-KR" altLang="en-US" dirty="0"/>
              <a:t>구성요소</a:t>
            </a:r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Decision(</a:t>
            </a:r>
            <a:r>
              <a:rPr lang="ko-KR" altLang="en-US" dirty="0"/>
              <a:t>결정</a:t>
            </a:r>
            <a:r>
              <a:rPr lang="en-US" altLang="ko-KR" dirty="0"/>
              <a:t>): </a:t>
            </a:r>
            <a:r>
              <a:rPr lang="ko-KR" altLang="en-US" dirty="0"/>
              <a:t>무엇을 선택했는가</a:t>
            </a:r>
          </a:p>
          <a:p>
            <a:r>
              <a:rPr lang="en-US" altLang="ko-KR" dirty="0"/>
              <a:t>Alternatives(</a:t>
            </a:r>
            <a:r>
              <a:rPr lang="ko-KR" altLang="en-US" dirty="0"/>
              <a:t>대안</a:t>
            </a:r>
            <a:r>
              <a:rPr lang="en-US" altLang="ko-KR" dirty="0"/>
              <a:t>): </a:t>
            </a:r>
            <a:r>
              <a:rPr lang="ko-KR" altLang="en-US" dirty="0"/>
              <a:t>어떤 옵션이 있었는가</a:t>
            </a:r>
          </a:p>
          <a:p>
            <a:r>
              <a:rPr lang="en-US" altLang="ko-KR" dirty="0"/>
              <a:t>Rationale(</a:t>
            </a:r>
            <a:r>
              <a:rPr lang="ko-KR" altLang="en-US" dirty="0"/>
              <a:t>근거</a:t>
            </a:r>
            <a:r>
              <a:rPr lang="en-US" altLang="ko-KR" dirty="0"/>
              <a:t>): </a:t>
            </a:r>
            <a:r>
              <a:rPr lang="ko-KR" altLang="en-US" dirty="0"/>
              <a:t>왜 그 선택이 특성을 만족하는가</a:t>
            </a:r>
          </a:p>
          <a:p>
            <a:r>
              <a:rPr lang="en-US" altLang="ko-KR" dirty="0"/>
              <a:t>Consequences(</a:t>
            </a:r>
            <a:r>
              <a:rPr lang="ko-KR" altLang="en-US" dirty="0"/>
              <a:t>결과</a:t>
            </a:r>
            <a:r>
              <a:rPr lang="en-US" altLang="ko-KR" dirty="0"/>
              <a:t>): </a:t>
            </a:r>
            <a:r>
              <a:rPr lang="ko-KR" altLang="en-US" dirty="0"/>
              <a:t>트레이드오프 포함</a:t>
            </a:r>
            <a:r>
              <a:rPr lang="en-US" altLang="ko-KR" dirty="0"/>
              <a:t>, </a:t>
            </a:r>
            <a:r>
              <a:rPr lang="ko-KR" altLang="en-US" dirty="0"/>
              <a:t>어떤 부작용이 있는가</a:t>
            </a:r>
          </a:p>
          <a:p>
            <a:r>
              <a:rPr lang="en-US" altLang="ko-KR" dirty="0"/>
              <a:t>Verification(</a:t>
            </a:r>
            <a:r>
              <a:rPr lang="ko-KR" altLang="en-US" dirty="0"/>
              <a:t>검증</a:t>
            </a:r>
            <a:r>
              <a:rPr lang="en-US" altLang="ko-KR" dirty="0"/>
              <a:t>): </a:t>
            </a:r>
            <a:r>
              <a:rPr lang="ko-KR" altLang="en-US" dirty="0"/>
              <a:t>그 결정이 효과 있었는지 어떻게 확인할 것인가</a:t>
            </a:r>
          </a:p>
          <a:p>
            <a:r>
              <a:rPr lang="ko-KR" altLang="en-US" dirty="0"/>
              <a:t>“특성</a:t>
            </a:r>
            <a:r>
              <a:rPr lang="en-US" altLang="ko-KR" dirty="0"/>
              <a:t>-</a:t>
            </a:r>
            <a:r>
              <a:rPr lang="ko-KR" altLang="en-US" dirty="0"/>
              <a:t>결정 매핑”</a:t>
            </a:r>
          </a:p>
          <a:p>
            <a:r>
              <a:rPr lang="en-US" altLang="ko-KR" dirty="0"/>
              <a:t>1:1 </a:t>
            </a:r>
            <a:r>
              <a:rPr lang="ko-KR" altLang="en-US" dirty="0"/>
              <a:t>매핑</a:t>
            </a:r>
            <a:r>
              <a:rPr lang="en-US" altLang="ko-KR" dirty="0"/>
              <a:t>(</a:t>
            </a:r>
            <a:r>
              <a:rPr lang="ko-KR" altLang="en-US" dirty="0"/>
              <a:t>특성 하나당 </a:t>
            </a:r>
            <a:r>
              <a:rPr lang="en-US" altLang="ko-KR" dirty="0"/>
              <a:t>ADR </a:t>
            </a:r>
            <a:r>
              <a:rPr lang="ko-KR" altLang="en-US" dirty="0"/>
              <a:t>하나</a:t>
            </a:r>
            <a:r>
              <a:rPr lang="en-US" altLang="ko-KR" dirty="0"/>
              <a:t>)</a:t>
            </a:r>
            <a:r>
              <a:rPr lang="ko-KR" altLang="en-US" dirty="0"/>
              <a:t>도 가능</a:t>
            </a:r>
          </a:p>
          <a:p>
            <a:r>
              <a:rPr lang="ko-KR" altLang="en-US" dirty="0"/>
              <a:t>복합 특성은 단일 </a:t>
            </a:r>
            <a:r>
              <a:rPr lang="en-US" altLang="ko-KR" dirty="0"/>
              <a:t>ADR</a:t>
            </a:r>
            <a:r>
              <a:rPr lang="ko-KR" altLang="en-US" dirty="0"/>
              <a:t>로 묶을 수도 있음</a:t>
            </a:r>
            <a:r>
              <a:rPr lang="en-US" altLang="ko-KR" dirty="0"/>
              <a:t>(</a:t>
            </a:r>
            <a:r>
              <a:rPr lang="ko-KR" altLang="en-US" dirty="0"/>
              <a:t>다대</a:t>
            </a:r>
            <a:r>
              <a:rPr lang="en-US" altLang="ko-KR" dirty="0"/>
              <a:t>1)</a:t>
            </a:r>
          </a:p>
          <a:p>
            <a:r>
              <a:rPr lang="ko-KR" altLang="en-US" dirty="0"/>
              <a:t>실무 적용</a:t>
            </a:r>
            <a:r>
              <a:rPr lang="en-US" altLang="ko-KR" dirty="0"/>
              <a:t>(</a:t>
            </a:r>
            <a:r>
              <a:rPr lang="ko-KR" altLang="en-US" dirty="0"/>
              <a:t>오른쪽</a:t>
            </a:r>
            <a:r>
              <a:rPr lang="en-US" altLang="ko-KR" dirty="0"/>
              <a:t>):</a:t>
            </a:r>
          </a:p>
          <a:p>
            <a:r>
              <a:rPr lang="ko-KR" altLang="en-US" dirty="0"/>
              <a:t>주기적 리뷰</a:t>
            </a:r>
            <a:r>
              <a:rPr lang="en-US" altLang="ko-KR" dirty="0"/>
              <a:t>(</a:t>
            </a:r>
            <a:r>
              <a:rPr lang="ko-KR" altLang="en-US" dirty="0"/>
              <a:t>분기별 등</a:t>
            </a:r>
            <a:r>
              <a:rPr lang="en-US" altLang="ko-KR" dirty="0"/>
              <a:t>), </a:t>
            </a:r>
            <a:r>
              <a:rPr lang="ko-KR" altLang="en-US" dirty="0"/>
              <a:t>이해관계자 참여</a:t>
            </a:r>
            <a:r>
              <a:rPr lang="en-US" altLang="ko-KR" dirty="0"/>
              <a:t>, SLO/SLI </a:t>
            </a:r>
            <a:r>
              <a:rPr lang="ko-KR" altLang="en-US" dirty="0"/>
              <a:t>측정과 연결</a:t>
            </a:r>
          </a:p>
          <a:p>
            <a:r>
              <a:rPr lang="ko-KR" altLang="en-US" dirty="0"/>
              <a:t>주의사항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ADR </a:t>
            </a:r>
            <a:r>
              <a:rPr lang="ko-KR" altLang="en-US" dirty="0"/>
              <a:t>수가 과도하면 운영이 안 됩니다</a:t>
            </a:r>
            <a:r>
              <a:rPr lang="en-US" altLang="ko-KR" dirty="0"/>
              <a:t>(</a:t>
            </a:r>
            <a:r>
              <a:rPr lang="ko-KR" altLang="en-US" dirty="0"/>
              <a:t>특성 수 ≤ </a:t>
            </a:r>
            <a:r>
              <a:rPr lang="en-US" altLang="ko-KR" dirty="0"/>
              <a:t>ADR </a:t>
            </a:r>
            <a:r>
              <a:rPr lang="ko-KR" altLang="en-US" dirty="0"/>
              <a:t>수 유지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애매한 특성은 분해하고</a:t>
            </a:r>
            <a:r>
              <a:rPr lang="en-US" altLang="ko-KR" dirty="0"/>
              <a:t>, </a:t>
            </a:r>
            <a:r>
              <a:rPr lang="ko-KR" altLang="en-US" dirty="0"/>
              <a:t>변경 시 </a:t>
            </a:r>
            <a:r>
              <a:rPr lang="en-US" altLang="ko-KR" dirty="0"/>
              <a:t>ADR</a:t>
            </a:r>
            <a:r>
              <a:rPr lang="ko-KR" altLang="en-US" dirty="0"/>
              <a:t>도 즉시 업데이트해야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“</a:t>
            </a:r>
            <a:r>
              <a:rPr lang="en-US" altLang="ko-KR" b="1" dirty="0"/>
              <a:t>ADR</a:t>
            </a:r>
            <a:r>
              <a:rPr lang="ko-KR" altLang="en-US" b="1" dirty="0"/>
              <a:t>이 과도하면 운영이 안 된다” </a:t>
            </a:r>
            <a:r>
              <a:rPr lang="en-US" altLang="ko-KR" b="1" dirty="0"/>
              <a:t>vs “</a:t>
            </a:r>
            <a:r>
              <a:rPr lang="ko-KR" altLang="en-US" b="1" dirty="0"/>
              <a:t>특성 수 ≤ </a:t>
            </a:r>
            <a:r>
              <a:rPr lang="en-US" altLang="ko-KR" b="1" dirty="0"/>
              <a:t>ADR </a:t>
            </a:r>
            <a:r>
              <a:rPr lang="ko-KR" altLang="en-US" b="1" dirty="0"/>
              <a:t>수” 모순 아닌가요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맞습니다</a:t>
            </a:r>
            <a:r>
              <a:rPr lang="en-US" altLang="ko-KR" dirty="0"/>
              <a:t>. </a:t>
            </a:r>
            <a:r>
              <a:rPr lang="ko-KR" altLang="en-US" dirty="0"/>
              <a:t>제가 </a:t>
            </a:r>
            <a:r>
              <a:rPr lang="en-US" altLang="ko-KR" dirty="0"/>
              <a:t>11p </a:t>
            </a:r>
            <a:r>
              <a:rPr lang="ko-KR" altLang="en-US" dirty="0"/>
              <a:t>노트에서 쓴 </a:t>
            </a:r>
            <a:r>
              <a:rPr lang="ko-KR" altLang="en-US" b="1" dirty="0"/>
              <a:t>“특성 수 ≤ </a:t>
            </a:r>
            <a:r>
              <a:rPr lang="en-US" altLang="ko-KR" b="1" dirty="0"/>
              <a:t>ADR </a:t>
            </a:r>
            <a:r>
              <a:rPr lang="ko-KR" altLang="en-US" b="1" dirty="0"/>
              <a:t>수 </a:t>
            </a:r>
            <a:r>
              <a:rPr lang="ko-KR" altLang="en-US" b="1" dirty="0" err="1"/>
              <a:t>유지”는</a:t>
            </a:r>
            <a:r>
              <a:rPr lang="ko-KR" altLang="en-US" b="1" dirty="0"/>
              <a:t> 부정확한 표현</a:t>
            </a:r>
            <a:r>
              <a:rPr lang="ko-KR" altLang="en-US" dirty="0"/>
              <a:t>이었습니다</a:t>
            </a:r>
            <a:r>
              <a:rPr lang="en-US" altLang="ko-KR" dirty="0"/>
              <a:t>(</a:t>
            </a:r>
            <a:r>
              <a:rPr lang="ko-KR" altLang="en-US" dirty="0"/>
              <a:t>정정합니다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현실은 이렇게 이해하는 게 맞습니다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ADR</a:t>
            </a:r>
            <a:r>
              <a:rPr lang="ko-KR" altLang="en-US" b="1" dirty="0"/>
              <a:t>은 ‘중요한 </a:t>
            </a:r>
            <a:r>
              <a:rPr lang="ko-KR" altLang="en-US" b="1" dirty="0" err="1"/>
              <a:t>결정’만</a:t>
            </a:r>
            <a:r>
              <a:rPr lang="ko-KR" altLang="en-US" b="1" dirty="0"/>
              <a:t> 기록</a:t>
            </a:r>
            <a:r>
              <a:rPr lang="ko-KR" altLang="en-US" dirty="0"/>
              <a:t>해야 합니다</a:t>
            </a:r>
            <a:r>
              <a:rPr lang="en-US" altLang="ko-KR" dirty="0"/>
              <a:t>. (</a:t>
            </a:r>
            <a:r>
              <a:rPr lang="ko-KR" altLang="en-US" dirty="0"/>
              <a:t>너무 많으면 읽지도</a:t>
            </a:r>
            <a:r>
              <a:rPr lang="en-US" altLang="ko-KR" dirty="0"/>
              <a:t>/</a:t>
            </a:r>
            <a:r>
              <a:rPr lang="ko-KR" altLang="en-US" dirty="0"/>
              <a:t>유지하지도 못함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특성</a:t>
            </a:r>
            <a:r>
              <a:rPr lang="en-US" altLang="ko-KR" dirty="0"/>
              <a:t>(quality attributes)”</a:t>
            </a:r>
            <a:r>
              <a:rPr lang="ko-KR" altLang="en-US" dirty="0"/>
              <a:t>과 “</a:t>
            </a:r>
            <a:r>
              <a:rPr lang="en-US" altLang="ko-KR" dirty="0"/>
              <a:t>ADR(</a:t>
            </a:r>
            <a:r>
              <a:rPr lang="ko-KR" altLang="en-US" dirty="0"/>
              <a:t>결정 기록</a:t>
            </a:r>
            <a:r>
              <a:rPr lang="en-US" altLang="ko-KR" dirty="0"/>
              <a:t>)”</a:t>
            </a:r>
            <a:r>
              <a:rPr lang="ko-KR" altLang="en-US" dirty="0"/>
              <a:t>의 관계는 </a:t>
            </a:r>
            <a:r>
              <a:rPr lang="en-US" altLang="ko-KR" b="1" dirty="0"/>
              <a:t>1:1</a:t>
            </a:r>
            <a:r>
              <a:rPr lang="ko-KR" altLang="en-US" b="1" dirty="0"/>
              <a:t>이 아니라 </a:t>
            </a:r>
            <a:r>
              <a:rPr lang="en-US" altLang="ko-KR" b="1" dirty="0"/>
              <a:t>N:M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ADR</a:t>
            </a:r>
            <a:r>
              <a:rPr lang="ko-KR" altLang="en-US" dirty="0"/>
              <a:t>이 여러 특성을 동시에 만족시키기도 하고</a:t>
            </a:r>
          </a:p>
          <a:p>
            <a:pPr lvl="1"/>
            <a:r>
              <a:rPr lang="ko-KR" altLang="en-US" dirty="0"/>
              <a:t>하나의 특성이 여러 </a:t>
            </a:r>
            <a:r>
              <a:rPr lang="en-US" altLang="ko-KR" dirty="0"/>
              <a:t>ADR(</a:t>
            </a:r>
            <a:r>
              <a:rPr lang="ko-KR" altLang="en-US" dirty="0"/>
              <a:t>결정들</a:t>
            </a:r>
            <a:r>
              <a:rPr lang="en-US" altLang="ko-KR" dirty="0"/>
              <a:t>)</a:t>
            </a:r>
            <a:r>
              <a:rPr lang="ko-KR" altLang="en-US" dirty="0"/>
              <a:t>로 구현되기도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운영 가능한 원칙</a:t>
            </a:r>
            <a:r>
              <a:rPr lang="en-US" altLang="ko-KR" b="1" dirty="0"/>
              <a:t>(</a:t>
            </a:r>
            <a:r>
              <a:rPr lang="ko-KR" altLang="en-US" b="1" dirty="0"/>
              <a:t>실무 권장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en-US" altLang="ko-KR" dirty="0"/>
              <a:t>Top </a:t>
            </a:r>
            <a:r>
              <a:rPr lang="ko-KR" altLang="en-US" dirty="0"/>
              <a:t>특성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5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을 정하고</a:t>
            </a:r>
          </a:p>
          <a:p>
            <a:r>
              <a:rPr lang="ko-KR" altLang="en-US" dirty="0"/>
              <a:t>그 특성에 큰 영향을 주는 “핵심 </a:t>
            </a:r>
            <a:r>
              <a:rPr lang="ko-KR" altLang="en-US" dirty="0" err="1"/>
              <a:t>결정”만</a:t>
            </a:r>
            <a:r>
              <a:rPr lang="ko-KR" altLang="en-US" dirty="0"/>
              <a:t> </a:t>
            </a:r>
            <a:r>
              <a:rPr lang="en-US" altLang="ko-KR" dirty="0"/>
              <a:t>ADR</a:t>
            </a:r>
            <a:r>
              <a:rPr lang="ko-KR" altLang="en-US" dirty="0"/>
              <a:t>로 남겨</a:t>
            </a:r>
          </a:p>
          <a:p>
            <a:r>
              <a:rPr lang="ko-KR" altLang="en-US" dirty="0"/>
              <a:t>결과적으로 </a:t>
            </a:r>
            <a:r>
              <a:rPr lang="en-US" altLang="ko-KR" dirty="0"/>
              <a:t>ADR </a:t>
            </a:r>
            <a:r>
              <a:rPr lang="ko-KR" altLang="en-US" dirty="0"/>
              <a:t>수는 보통 </a:t>
            </a:r>
            <a:r>
              <a:rPr lang="ko-KR" altLang="en-US" b="1" dirty="0"/>
              <a:t>한 프로젝트에서 </a:t>
            </a:r>
            <a:r>
              <a:rPr lang="en-US" altLang="ko-KR" b="1" dirty="0"/>
              <a:t>10~30</a:t>
            </a:r>
            <a:r>
              <a:rPr lang="ko-KR" altLang="en-US" b="1" dirty="0"/>
              <a:t>개 내외</a:t>
            </a:r>
            <a:r>
              <a:rPr lang="ko-KR" altLang="en-US" dirty="0"/>
              <a:t> 정도로 관리</a:t>
            </a:r>
            <a:r>
              <a:rPr lang="en-US" altLang="ko-KR" dirty="0"/>
              <a:t>(</a:t>
            </a:r>
            <a:r>
              <a:rPr lang="ko-KR" altLang="en-US" dirty="0"/>
              <a:t>조직</a:t>
            </a:r>
            <a:r>
              <a:rPr lang="en-US" altLang="ko-KR" dirty="0"/>
              <a:t>/</a:t>
            </a:r>
            <a:r>
              <a:rPr lang="ko-KR" altLang="en-US" dirty="0"/>
              <a:t>규모 따라 다름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</a:t>
            </a:r>
            <a:r>
              <a:rPr lang="ko-KR" altLang="en-US" dirty="0" err="1"/>
              <a:t>카타</a:t>
            </a:r>
            <a:r>
              <a:rPr lang="en-US" altLang="ko-KR" dirty="0"/>
              <a:t>(Kata)”</a:t>
            </a:r>
            <a:r>
              <a:rPr lang="ko-KR" altLang="en-US" dirty="0"/>
              <a:t>는 반복 훈련</a:t>
            </a:r>
            <a:r>
              <a:rPr lang="en-US" altLang="ko-KR" dirty="0"/>
              <a:t>/</a:t>
            </a:r>
            <a:r>
              <a:rPr lang="ko-KR" altLang="en-US" dirty="0"/>
              <a:t>연습 과제를 뜻합니다</a:t>
            </a:r>
            <a:r>
              <a:rPr lang="en-US" altLang="ko-KR" dirty="0"/>
              <a:t>. </a:t>
            </a:r>
            <a:r>
              <a:rPr lang="ko-KR" altLang="en-US" dirty="0"/>
              <a:t>여기서는 “특성 식별 훈련 </a:t>
            </a:r>
            <a:r>
              <a:rPr lang="ko-KR" altLang="en-US" dirty="0" err="1"/>
              <a:t>예시”입니다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실리콘 </a:t>
            </a:r>
            <a:r>
              <a:rPr lang="ko-KR" altLang="en-US" dirty="0" err="1"/>
              <a:t>샌드위치”라는</a:t>
            </a:r>
            <a:r>
              <a:rPr lang="ko-KR" altLang="en-US" dirty="0"/>
              <a:t> 예시 도메인을 통해</a:t>
            </a:r>
          </a:p>
          <a:p>
            <a:r>
              <a:rPr lang="ko-KR" altLang="en-US" dirty="0"/>
              <a:t>요구사항에서 **명시적 특성</a:t>
            </a:r>
            <a:r>
              <a:rPr lang="en-US" altLang="ko-KR" dirty="0"/>
              <a:t>(</a:t>
            </a:r>
            <a:r>
              <a:rPr lang="ko-KR" altLang="en-US" dirty="0"/>
              <a:t>직접 언급된 것</a:t>
            </a:r>
            <a:r>
              <a:rPr lang="en-US" altLang="ko-KR" dirty="0"/>
              <a:t>)**</a:t>
            </a:r>
            <a:r>
              <a:rPr lang="ko-KR" altLang="en-US" dirty="0"/>
              <a:t>과</a:t>
            </a:r>
          </a:p>
          <a:p>
            <a:r>
              <a:rPr lang="ko-KR" altLang="en-US" dirty="0"/>
              <a:t>**암묵적 특성</a:t>
            </a:r>
            <a:r>
              <a:rPr lang="en-US" altLang="ko-KR" dirty="0"/>
              <a:t>(</a:t>
            </a:r>
            <a:r>
              <a:rPr lang="ko-KR" altLang="en-US" dirty="0"/>
              <a:t>말하지 않았지만 설계에 영향을 주는 것</a:t>
            </a:r>
            <a:r>
              <a:rPr lang="en-US" altLang="ko-KR" dirty="0"/>
              <a:t>)**</a:t>
            </a:r>
            <a:r>
              <a:rPr lang="ko-KR" altLang="en-US" dirty="0"/>
              <a:t>을 구분해냅니다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명시적</a:t>
            </a:r>
            <a:r>
              <a:rPr lang="en-US" altLang="ko-KR" dirty="0"/>
              <a:t>: </a:t>
            </a:r>
            <a:r>
              <a:rPr lang="ko-KR" altLang="en-US" dirty="0"/>
              <a:t>확장성</a:t>
            </a:r>
            <a:r>
              <a:rPr lang="en-US" altLang="ko-KR" dirty="0"/>
              <a:t>(</a:t>
            </a:r>
            <a:r>
              <a:rPr lang="ko-KR" altLang="en-US" dirty="0" err="1"/>
              <a:t>추천→수백만</a:t>
            </a:r>
            <a:r>
              <a:rPr lang="en-US" altLang="ko-KR" dirty="0"/>
              <a:t>), </a:t>
            </a:r>
            <a:r>
              <a:rPr lang="ko-KR" altLang="en-US" dirty="0"/>
              <a:t>탄력성</a:t>
            </a:r>
            <a:r>
              <a:rPr lang="en-US" altLang="ko-KR" dirty="0"/>
              <a:t>(</a:t>
            </a:r>
            <a:r>
              <a:rPr lang="ko-KR" altLang="en-US" dirty="0"/>
              <a:t>피크 처리</a:t>
            </a:r>
            <a:r>
              <a:rPr lang="en-US" altLang="ko-KR" dirty="0"/>
              <a:t>), </a:t>
            </a:r>
            <a:r>
              <a:rPr lang="ko-KR" altLang="en-US" dirty="0"/>
              <a:t>성능</a:t>
            </a:r>
            <a:r>
              <a:rPr lang="en-US" altLang="ko-KR" dirty="0"/>
              <a:t>(</a:t>
            </a:r>
            <a:r>
              <a:rPr lang="ko-KR" altLang="en-US" dirty="0"/>
              <a:t>모바일 우선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암묵적</a:t>
            </a:r>
            <a:r>
              <a:rPr lang="en-US" altLang="ko-KR" dirty="0"/>
              <a:t>: </a:t>
            </a:r>
            <a:r>
              <a:rPr lang="ko-KR" altLang="en-US" dirty="0"/>
              <a:t>가용성</a:t>
            </a:r>
            <a:r>
              <a:rPr lang="en-US" altLang="ko-KR" dirty="0"/>
              <a:t>/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(</a:t>
            </a:r>
            <a:r>
              <a:rPr lang="ko-KR" altLang="en-US" dirty="0"/>
              <a:t>결제 외부위탁</a:t>
            </a:r>
            <a:r>
              <a:rPr lang="en-US" altLang="ko-KR" dirty="0"/>
              <a:t>), </a:t>
            </a:r>
            <a:r>
              <a:rPr lang="ko-KR" altLang="en-US" dirty="0" err="1"/>
              <a:t>맞춤화</a:t>
            </a:r>
            <a:r>
              <a:rPr lang="en-US" altLang="ko-KR" dirty="0"/>
              <a:t>(</a:t>
            </a:r>
            <a:r>
              <a:rPr lang="ko-KR" altLang="en-US" dirty="0"/>
              <a:t>플러그인 </a:t>
            </a:r>
            <a:r>
              <a:rPr lang="en-US" altLang="ko-KR" dirty="0"/>
              <a:t>vs </a:t>
            </a:r>
            <a:r>
              <a:rPr lang="ko-KR" altLang="en-US" dirty="0"/>
              <a:t>템플릿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오른쪽 그림은 “도메인 요구사항 → 명시적 특성 → 암묵적 </a:t>
            </a:r>
            <a:r>
              <a:rPr lang="ko-KR" altLang="en-US" dirty="0" err="1"/>
              <a:t>특성”으로</a:t>
            </a:r>
            <a:r>
              <a:rPr lang="ko-KR" altLang="en-US" dirty="0"/>
              <a:t> 흘러가며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아래에 확장성</a:t>
            </a:r>
            <a:r>
              <a:rPr lang="en-US" altLang="ko-KR" dirty="0"/>
              <a:t>/</a:t>
            </a:r>
            <a:r>
              <a:rPr lang="ko-KR" altLang="en-US" dirty="0"/>
              <a:t>탄력성</a:t>
            </a:r>
            <a:r>
              <a:rPr lang="en-US" altLang="ko-KR" dirty="0"/>
              <a:t>/</a:t>
            </a:r>
            <a:r>
              <a:rPr lang="ko-KR" altLang="en-US" dirty="0"/>
              <a:t>가용성</a:t>
            </a:r>
            <a:r>
              <a:rPr lang="en-US" altLang="ko-KR" dirty="0"/>
              <a:t>/</a:t>
            </a:r>
            <a:r>
              <a:rPr lang="ko-KR" altLang="en-US" dirty="0"/>
              <a:t>보안 같은 특성이 결과로 도출되는 과정을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 팁</a:t>
            </a:r>
            <a:r>
              <a:rPr lang="en-US" altLang="ko-KR" dirty="0"/>
              <a:t>: “</a:t>
            </a:r>
            <a:r>
              <a:rPr lang="ko-KR" altLang="en-US" dirty="0"/>
              <a:t>요구사항 문장 속 </a:t>
            </a:r>
            <a:r>
              <a:rPr lang="ko-KR" altLang="en-US" dirty="0" err="1"/>
              <a:t>단서”를</a:t>
            </a:r>
            <a:r>
              <a:rPr lang="ko-KR" altLang="en-US" dirty="0"/>
              <a:t> 품질속성으로 번역하는 능력이 중요하다는 점을 강조하세요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1" dirty="0"/>
              <a:t>“실리콘 샌드위치” 도메인이 </a:t>
            </a:r>
            <a:r>
              <a:rPr lang="ko-KR" altLang="en-US" b="1" dirty="0" err="1"/>
              <a:t>뭐고</a:t>
            </a:r>
            <a:r>
              <a:rPr lang="en-US" altLang="ko-KR" b="1" dirty="0"/>
              <a:t>, </a:t>
            </a:r>
            <a:r>
              <a:rPr lang="ko-KR" altLang="en-US" b="1" dirty="0"/>
              <a:t>암묵적 특성은 어떻게 구분하나요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1) </a:t>
            </a:r>
            <a:r>
              <a:rPr lang="ko-KR" altLang="en-US" b="1" dirty="0"/>
              <a:t>실리콘 샌드위치 도메인</a:t>
            </a:r>
          </a:p>
          <a:p>
            <a:r>
              <a:rPr lang="ko-KR" altLang="en-US" dirty="0"/>
              <a:t>책에서 자주 쓰는 **가상의 예시</a:t>
            </a:r>
            <a:r>
              <a:rPr lang="en-US" altLang="ko-KR" dirty="0"/>
              <a:t>(</a:t>
            </a:r>
            <a:r>
              <a:rPr lang="ko-KR" altLang="en-US" dirty="0"/>
              <a:t>케이스 스터디</a:t>
            </a:r>
            <a:r>
              <a:rPr lang="en-US" altLang="ko-KR" dirty="0"/>
              <a:t>)**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실제 산업 표준 </a:t>
            </a:r>
            <a:r>
              <a:rPr lang="ko-KR" altLang="en-US" dirty="0" err="1"/>
              <a:t>도메인이라기보다</a:t>
            </a:r>
            <a:r>
              <a:rPr lang="en-US" altLang="ko-KR" dirty="0"/>
              <a:t>, “</a:t>
            </a:r>
            <a:r>
              <a:rPr lang="ko-KR" altLang="en-US" dirty="0"/>
              <a:t>요구사항에서 특성을 뽑아내는 </a:t>
            </a:r>
            <a:r>
              <a:rPr lang="ko-KR" altLang="en-US" dirty="0" err="1"/>
              <a:t>연습”을</a:t>
            </a:r>
            <a:r>
              <a:rPr lang="ko-KR" altLang="en-US" dirty="0"/>
              <a:t> 위해 만든 사례로 보시면 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2) </a:t>
            </a:r>
            <a:r>
              <a:rPr lang="ko-KR" altLang="en-US" b="1" dirty="0"/>
              <a:t>암묵적</a:t>
            </a:r>
            <a:r>
              <a:rPr lang="en-US" altLang="ko-KR" b="1" dirty="0"/>
              <a:t>(implicit) </a:t>
            </a:r>
            <a:r>
              <a:rPr lang="ko-KR" altLang="en-US" b="1" dirty="0"/>
              <a:t>특성 구분 방법</a:t>
            </a:r>
          </a:p>
          <a:p>
            <a:r>
              <a:rPr lang="ko-KR" altLang="en-US" b="1" dirty="0"/>
              <a:t>요구사항에 직접 </a:t>
            </a:r>
            <a:r>
              <a:rPr lang="ko-KR" altLang="en-US" b="1" dirty="0" err="1"/>
              <a:t>적혀있지</a:t>
            </a:r>
            <a:r>
              <a:rPr lang="ko-KR" altLang="en-US" b="1" dirty="0"/>
              <a:t> 않아도</a:t>
            </a:r>
            <a:r>
              <a:rPr lang="en-US" altLang="ko-KR" b="1" dirty="0"/>
              <a:t>, </a:t>
            </a:r>
            <a:r>
              <a:rPr lang="ko-KR" altLang="en-US" b="1" dirty="0"/>
              <a:t>현실 제약</a:t>
            </a:r>
            <a:r>
              <a:rPr lang="en-US" altLang="ko-KR" b="1" dirty="0"/>
              <a:t>/</a:t>
            </a:r>
            <a:r>
              <a:rPr lang="ko-KR" altLang="en-US" b="1" dirty="0"/>
              <a:t>환경이 강제하는 품질속성</a:t>
            </a:r>
            <a:r>
              <a:rPr lang="ko-KR" altLang="en-US" dirty="0"/>
              <a:t>을 말합니다</a:t>
            </a:r>
            <a:r>
              <a:rPr lang="en-US" altLang="ko-KR" dirty="0"/>
              <a:t>. </a:t>
            </a:r>
            <a:r>
              <a:rPr lang="ko-KR" altLang="en-US" dirty="0"/>
              <a:t>아래 질문을 던지면 잘 드러납니다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이 서비스가 실패하면 가장 큰 피해는</a:t>
            </a:r>
            <a:r>
              <a:rPr lang="en-US" altLang="ko-KR" dirty="0"/>
              <a:t>?” → </a:t>
            </a:r>
            <a:r>
              <a:rPr lang="ko-KR" altLang="en-US" dirty="0"/>
              <a:t>가용성</a:t>
            </a:r>
            <a:r>
              <a:rPr lang="en-US" altLang="ko-KR" dirty="0"/>
              <a:t>/</a:t>
            </a:r>
            <a:r>
              <a:rPr lang="ko-KR" altLang="en-US" dirty="0" err="1"/>
              <a:t>복구성</a:t>
            </a:r>
            <a:r>
              <a:rPr lang="en-US" altLang="ko-KR" dirty="0"/>
              <a:t>/</a:t>
            </a:r>
            <a:r>
              <a:rPr lang="ko-KR" altLang="en-US" dirty="0"/>
              <a:t>안전</a:t>
            </a:r>
          </a:p>
          <a:p>
            <a:r>
              <a:rPr lang="ko-KR" altLang="en-US" dirty="0"/>
              <a:t>“피크</a:t>
            </a:r>
            <a:r>
              <a:rPr lang="en-US" altLang="ko-KR" dirty="0"/>
              <a:t>(</a:t>
            </a:r>
            <a:r>
              <a:rPr lang="ko-KR" altLang="en-US" dirty="0"/>
              <a:t>연말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) </a:t>
            </a:r>
            <a:r>
              <a:rPr lang="ko-KR" altLang="en-US" dirty="0"/>
              <a:t>때 사용량이 </a:t>
            </a:r>
            <a:r>
              <a:rPr lang="en-US" altLang="ko-KR" dirty="0"/>
              <a:t>10</a:t>
            </a:r>
            <a:r>
              <a:rPr lang="ko-KR" altLang="en-US" dirty="0"/>
              <a:t>배면</a:t>
            </a:r>
            <a:r>
              <a:rPr lang="en-US" altLang="ko-KR" dirty="0"/>
              <a:t>?” → </a:t>
            </a:r>
            <a:r>
              <a:rPr lang="ko-KR" altLang="en-US" dirty="0"/>
              <a:t>확장성</a:t>
            </a:r>
            <a:r>
              <a:rPr lang="en-US" altLang="ko-KR" dirty="0"/>
              <a:t>/</a:t>
            </a:r>
            <a:r>
              <a:rPr lang="ko-KR" altLang="en-US" dirty="0"/>
              <a:t>탄력성</a:t>
            </a:r>
          </a:p>
          <a:p>
            <a:r>
              <a:rPr lang="ko-KR" altLang="en-US" dirty="0"/>
              <a:t>“외부 결제</a:t>
            </a:r>
            <a:r>
              <a:rPr lang="en-US" altLang="ko-KR" dirty="0"/>
              <a:t>/</a:t>
            </a:r>
            <a:r>
              <a:rPr lang="ko-KR" altLang="en-US" dirty="0"/>
              <a:t>외부 </a:t>
            </a:r>
            <a:r>
              <a:rPr lang="en-US" altLang="ko-KR" dirty="0"/>
              <a:t>API</a:t>
            </a:r>
            <a:r>
              <a:rPr lang="ko-KR" altLang="en-US" dirty="0"/>
              <a:t>가 느리면</a:t>
            </a:r>
            <a:r>
              <a:rPr lang="en-US" altLang="ko-KR" dirty="0"/>
              <a:t>?” → </a:t>
            </a:r>
            <a:r>
              <a:rPr lang="ko-KR" altLang="en-US" dirty="0"/>
              <a:t>타임아웃</a:t>
            </a:r>
            <a:r>
              <a:rPr lang="en-US" altLang="ko-KR" dirty="0"/>
              <a:t>/</a:t>
            </a:r>
            <a:r>
              <a:rPr lang="ko-KR" altLang="en-US" dirty="0" err="1"/>
              <a:t>폴백</a:t>
            </a:r>
            <a:r>
              <a:rPr lang="en-US" altLang="ko-KR" dirty="0"/>
              <a:t>/</a:t>
            </a:r>
            <a:r>
              <a:rPr lang="ko-KR" altLang="en-US" dirty="0" err="1"/>
              <a:t>회복성</a:t>
            </a:r>
            <a:endParaRPr lang="ko-KR" altLang="en-US" dirty="0"/>
          </a:p>
          <a:p>
            <a:r>
              <a:rPr lang="ko-KR" altLang="en-US" dirty="0"/>
              <a:t>“개인정보</a:t>
            </a:r>
            <a:r>
              <a:rPr lang="en-US" altLang="ko-KR" dirty="0"/>
              <a:t>/</a:t>
            </a:r>
            <a:r>
              <a:rPr lang="ko-KR" altLang="en-US" dirty="0"/>
              <a:t>기밀이 섞이면</a:t>
            </a:r>
            <a:r>
              <a:rPr lang="en-US" altLang="ko-KR" dirty="0"/>
              <a:t>?” → </a:t>
            </a:r>
            <a:r>
              <a:rPr lang="ko-KR" altLang="en-US" dirty="0"/>
              <a:t>프라이버시</a:t>
            </a:r>
            <a:r>
              <a:rPr lang="en-US" altLang="ko-KR" dirty="0"/>
              <a:t>/</a:t>
            </a:r>
            <a:r>
              <a:rPr lang="ko-KR" altLang="en-US" dirty="0"/>
              <a:t>감사</a:t>
            </a:r>
            <a:r>
              <a:rPr lang="en-US" altLang="ko-KR" dirty="0"/>
              <a:t>/</a:t>
            </a:r>
            <a:r>
              <a:rPr lang="ko-KR" altLang="en-US" dirty="0"/>
              <a:t>접근통제</a:t>
            </a:r>
          </a:p>
          <a:p>
            <a:r>
              <a:rPr lang="ko-KR" altLang="en-US" dirty="0"/>
              <a:t>“규정</a:t>
            </a:r>
            <a:r>
              <a:rPr lang="en-US" altLang="ko-KR" dirty="0"/>
              <a:t>/</a:t>
            </a:r>
            <a:r>
              <a:rPr lang="ko-KR" altLang="en-US" dirty="0"/>
              <a:t>감사 대상이면</a:t>
            </a:r>
            <a:r>
              <a:rPr lang="en-US" altLang="ko-KR" dirty="0"/>
              <a:t>?” → </a:t>
            </a:r>
            <a:r>
              <a:rPr lang="ko-KR" altLang="en-US" dirty="0"/>
              <a:t>컴플라이언스</a:t>
            </a:r>
            <a:r>
              <a:rPr lang="en-US" altLang="ko-KR" dirty="0"/>
              <a:t>/</a:t>
            </a:r>
            <a:r>
              <a:rPr lang="ko-KR" altLang="en-US" dirty="0"/>
              <a:t>추적가능성</a:t>
            </a:r>
          </a:p>
          <a:p>
            <a:r>
              <a:rPr lang="ko-KR" altLang="en-US" dirty="0"/>
              <a:t>“조직이 다수 팀이면</a:t>
            </a:r>
            <a:r>
              <a:rPr lang="en-US" altLang="ko-KR" dirty="0"/>
              <a:t>?” → </a:t>
            </a:r>
            <a:r>
              <a:rPr lang="ko-KR" altLang="en-US" dirty="0" err="1"/>
              <a:t>모듈성</a:t>
            </a:r>
            <a:r>
              <a:rPr lang="en-US" altLang="ko-KR" dirty="0"/>
              <a:t>/</a:t>
            </a:r>
            <a:r>
              <a:rPr lang="ko-KR" altLang="en-US" dirty="0"/>
              <a:t>인터페이스 안정성</a:t>
            </a:r>
          </a:p>
          <a:p>
            <a:r>
              <a:rPr lang="ko-KR" altLang="en-US" dirty="0"/>
              <a:t>즉 **업무 문장</a:t>
            </a:r>
            <a:r>
              <a:rPr lang="en-US" altLang="ko-KR" dirty="0"/>
              <a:t>(what)**</a:t>
            </a:r>
            <a:r>
              <a:rPr lang="ko-KR" altLang="en-US" dirty="0"/>
              <a:t>이 아니라 **운영 현실</a:t>
            </a:r>
            <a:r>
              <a:rPr lang="en-US" altLang="ko-KR" dirty="0"/>
              <a:t>(how it breaks)**</a:t>
            </a:r>
            <a:r>
              <a:rPr lang="ko-KR" altLang="en-US" dirty="0"/>
              <a:t>에서 끌어냅니다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“민첩성</a:t>
            </a:r>
            <a:r>
              <a:rPr lang="en-US" altLang="ko-KR" dirty="0"/>
              <a:t>, </a:t>
            </a:r>
            <a:r>
              <a:rPr lang="ko-KR" altLang="en-US" dirty="0"/>
              <a:t>배포 용이성</a:t>
            </a:r>
            <a:r>
              <a:rPr lang="en-US" altLang="ko-KR" dirty="0"/>
              <a:t>, </a:t>
            </a:r>
            <a:r>
              <a:rPr lang="ko-KR" altLang="en-US" dirty="0"/>
              <a:t>매우 빠른 성능” 같은 표현은 조직</a:t>
            </a:r>
            <a:r>
              <a:rPr lang="en-US" altLang="ko-KR" dirty="0"/>
              <a:t>/</a:t>
            </a:r>
            <a:r>
              <a:rPr lang="ko-KR" altLang="en-US" dirty="0"/>
              <a:t>사람마다 뜻이 달라 측정이 어렵습니다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해결책은 </a:t>
            </a:r>
            <a:r>
              <a:rPr lang="ko-KR" altLang="en-US" b="1" dirty="0"/>
              <a:t>표준화 </a:t>
            </a:r>
            <a:r>
              <a:rPr lang="en-US" altLang="ko-KR" b="1" dirty="0"/>
              <a:t>+ </a:t>
            </a:r>
            <a:r>
              <a:rPr lang="ko-KR" altLang="en-US" b="1" dirty="0"/>
              <a:t>분해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조직 공통 언어를 만들고</a:t>
            </a:r>
            <a:r>
              <a:rPr lang="en-US" altLang="ko-KR" dirty="0"/>
              <a:t>(</a:t>
            </a:r>
            <a:r>
              <a:rPr lang="ko-KR" altLang="en-US" dirty="0"/>
              <a:t>표준 정의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큰 특성을 하위 특성으로 쪼개서</a:t>
            </a:r>
            <a:r>
              <a:rPr lang="en-US" altLang="ko-KR" dirty="0"/>
              <a:t>(</a:t>
            </a:r>
            <a:r>
              <a:rPr lang="ko-KR" altLang="en-US" dirty="0"/>
              <a:t>분해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측정 가능한 작은 단위로 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통계 지표도 함께 활용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평균만 보지 말고 </a:t>
            </a:r>
            <a:r>
              <a:rPr lang="ko-KR" altLang="en-US" b="1" dirty="0"/>
              <a:t>백분위</a:t>
            </a:r>
            <a:r>
              <a:rPr lang="en-US" altLang="ko-KR" b="1" dirty="0"/>
              <a:t>(p95 </a:t>
            </a:r>
            <a:r>
              <a:rPr lang="ko-KR" altLang="en-US" b="1" dirty="0"/>
              <a:t>등</a:t>
            </a:r>
            <a:r>
              <a:rPr lang="en-US" altLang="ko-KR" b="1" dirty="0"/>
              <a:t>)</a:t>
            </a:r>
            <a:r>
              <a:rPr lang="en-US" altLang="ko-KR" dirty="0"/>
              <a:t>, </a:t>
            </a:r>
            <a:r>
              <a:rPr lang="ko-KR" altLang="en-US" dirty="0"/>
              <a:t>최대값도 봐야 이상치를 잡을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하단 </a:t>
            </a:r>
            <a:r>
              <a:rPr lang="en-US" altLang="ko-KR" dirty="0"/>
              <a:t>3</a:t>
            </a:r>
            <a:r>
              <a:rPr lang="ko-KR" altLang="en-US" dirty="0"/>
              <a:t>박스</a:t>
            </a:r>
            <a:r>
              <a:rPr lang="en-US" altLang="ko-KR" dirty="0"/>
              <a:t>(</a:t>
            </a:r>
            <a:r>
              <a:rPr lang="ko-KR" altLang="en-US" dirty="0"/>
              <a:t>설계 시점 </a:t>
            </a:r>
            <a:r>
              <a:rPr lang="en-US" altLang="ko-KR" dirty="0"/>
              <a:t>/ </a:t>
            </a:r>
            <a:r>
              <a:rPr lang="ko-KR" altLang="en-US" dirty="0"/>
              <a:t>출시 전 </a:t>
            </a:r>
            <a:r>
              <a:rPr lang="en-US" altLang="ko-KR" dirty="0"/>
              <a:t>/ </a:t>
            </a:r>
            <a:r>
              <a:rPr lang="ko-KR" altLang="en-US" dirty="0"/>
              <a:t>운영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설계 시점</a:t>
            </a:r>
            <a:r>
              <a:rPr lang="en-US" altLang="ko-KR" dirty="0"/>
              <a:t>: </a:t>
            </a:r>
            <a:r>
              <a:rPr lang="ko-KR" altLang="en-US" dirty="0"/>
              <a:t>아키텍처 리뷰 체크리스트</a:t>
            </a:r>
            <a:r>
              <a:rPr lang="en-US" altLang="ko-KR" dirty="0"/>
              <a:t>, </a:t>
            </a:r>
            <a:r>
              <a:rPr lang="ko-KR" altLang="en-US" dirty="0"/>
              <a:t>정적 분석</a:t>
            </a:r>
          </a:p>
          <a:p>
            <a:r>
              <a:rPr lang="ko-KR" altLang="en-US" b="1" dirty="0"/>
              <a:t>출시 전</a:t>
            </a:r>
            <a:r>
              <a:rPr lang="en-US" altLang="ko-KR" dirty="0"/>
              <a:t>: </a:t>
            </a:r>
            <a:r>
              <a:rPr lang="ko-KR" altLang="en-US" dirty="0"/>
              <a:t>성능</a:t>
            </a:r>
            <a:r>
              <a:rPr lang="en-US" altLang="ko-KR" dirty="0"/>
              <a:t>/</a:t>
            </a:r>
            <a:r>
              <a:rPr lang="ko-KR" altLang="en-US" dirty="0"/>
              <a:t>부하</a:t>
            </a:r>
            <a:r>
              <a:rPr lang="en-US" altLang="ko-KR" dirty="0"/>
              <a:t>/</a:t>
            </a:r>
            <a:r>
              <a:rPr lang="ko-KR" altLang="en-US" dirty="0"/>
              <a:t>보안 테스트</a:t>
            </a:r>
            <a:r>
              <a:rPr lang="en-US" altLang="ko-KR" dirty="0"/>
              <a:t>, Eval harness(</a:t>
            </a:r>
            <a:r>
              <a:rPr lang="ko-KR" altLang="en-US" dirty="0"/>
              <a:t>평가 </a:t>
            </a:r>
            <a:r>
              <a:rPr lang="ko-KR" altLang="en-US" dirty="0" err="1"/>
              <a:t>하네스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운영</a:t>
            </a:r>
            <a:r>
              <a:rPr lang="en-US" altLang="ko-KR" dirty="0"/>
              <a:t>: SLI/SLO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 err="1"/>
              <a:t>트레이싱</a:t>
            </a:r>
            <a:r>
              <a:rPr lang="en-US" altLang="ko-KR" dirty="0"/>
              <a:t>/</a:t>
            </a: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 err="1"/>
              <a:t>메트릭</a:t>
            </a:r>
            <a:r>
              <a:rPr lang="en-US" altLang="ko-KR" dirty="0"/>
              <a:t>, </a:t>
            </a:r>
            <a:r>
              <a:rPr lang="ko-KR" altLang="en-US" dirty="0"/>
              <a:t>비용 모니터링</a:t>
            </a:r>
          </a:p>
          <a:p>
            <a:r>
              <a:rPr lang="ko-KR" altLang="en-US" dirty="0"/>
              <a:t>메시지</a:t>
            </a:r>
            <a:r>
              <a:rPr lang="en-US" altLang="ko-KR" dirty="0"/>
              <a:t>: </a:t>
            </a:r>
            <a:r>
              <a:rPr lang="ko-KR" altLang="en-US" b="1" dirty="0"/>
              <a:t>측정은 느낌에서 출발하지만</a:t>
            </a:r>
            <a:r>
              <a:rPr lang="en-US" altLang="ko-KR" b="1" dirty="0"/>
              <a:t>, </a:t>
            </a:r>
            <a:r>
              <a:rPr lang="ko-KR" altLang="en-US" b="1" dirty="0"/>
              <a:t>숫자로 끝나야 운영 가능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운영에서 흔히 쓰는 성능 지표를 정리한 슬라이드입니다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p50/p95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p50: </a:t>
            </a:r>
            <a:r>
              <a:rPr lang="ko-KR" altLang="en-US" dirty="0"/>
              <a:t>중앙값</a:t>
            </a:r>
            <a:r>
              <a:rPr lang="en-US" altLang="ko-KR" dirty="0"/>
              <a:t>(</a:t>
            </a:r>
            <a:r>
              <a:rPr lang="ko-KR" altLang="en-US" dirty="0"/>
              <a:t>평균적인 사용자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p95: </a:t>
            </a:r>
            <a:r>
              <a:rPr lang="ko-KR" altLang="en-US" dirty="0"/>
              <a:t>상위 </a:t>
            </a:r>
            <a:r>
              <a:rPr lang="en-US" altLang="ko-KR" dirty="0"/>
              <a:t>95% </a:t>
            </a:r>
            <a:r>
              <a:rPr lang="ko-KR" altLang="en-US" dirty="0"/>
              <a:t>지점</a:t>
            </a:r>
            <a:r>
              <a:rPr lang="en-US" altLang="ko-KR" dirty="0"/>
              <a:t>(</a:t>
            </a:r>
            <a:r>
              <a:rPr lang="ko-KR" altLang="en-US" dirty="0"/>
              <a:t>느린 사용자 경험을 대표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FCP(First </a:t>
            </a:r>
            <a:r>
              <a:rPr lang="en-US" altLang="ko-KR" b="1" dirty="0" err="1"/>
              <a:t>Contentful</a:t>
            </a:r>
            <a:r>
              <a:rPr lang="en-US" altLang="ko-KR" b="1" dirty="0"/>
              <a:t> Paint)</a:t>
            </a:r>
            <a:r>
              <a:rPr lang="en-US" altLang="ko-KR" dirty="0"/>
              <a:t>: </a:t>
            </a:r>
            <a:r>
              <a:rPr lang="ko-KR" altLang="en-US" dirty="0"/>
              <a:t>웹에서 첫 의미 있는 콘텐츠가 나타나는 시점</a:t>
            </a:r>
            <a:r>
              <a:rPr lang="en-US" altLang="ko-KR" dirty="0"/>
              <a:t>(UX </a:t>
            </a:r>
            <a:r>
              <a:rPr lang="ko-KR" altLang="en-US" dirty="0"/>
              <a:t>핵심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TTFB(Time To First Byte)</a:t>
            </a:r>
            <a:r>
              <a:rPr lang="en-US" altLang="ko-KR" dirty="0"/>
              <a:t>: </a:t>
            </a:r>
            <a:r>
              <a:rPr lang="ko-KR" altLang="en-US" dirty="0"/>
              <a:t>서버가 첫 바이트를 응답하기까지 걸리는 시간</a:t>
            </a:r>
          </a:p>
          <a:p>
            <a:r>
              <a:rPr lang="en-US" altLang="ko-KR" b="1" dirty="0"/>
              <a:t>First Token Latency</a:t>
            </a:r>
            <a:r>
              <a:rPr lang="en-US" altLang="ko-KR" dirty="0"/>
              <a:t>: GenAI </a:t>
            </a:r>
            <a:r>
              <a:rPr lang="ko-KR" altLang="en-US" dirty="0"/>
              <a:t>스트리밍에서 “첫 토큰이 화면에 나오기까지” 시간</a:t>
            </a:r>
            <a:br>
              <a:rPr lang="ko-KR" altLang="en-US" dirty="0"/>
            </a:br>
            <a:r>
              <a:rPr lang="ko-KR" altLang="en-US" dirty="0"/>
              <a:t>→ 사용자는 전체 답보다 “처음 </a:t>
            </a:r>
            <a:r>
              <a:rPr lang="ko-KR" altLang="en-US" dirty="0" err="1"/>
              <a:t>반응”에</a:t>
            </a:r>
            <a:r>
              <a:rPr lang="ko-KR" altLang="en-US" dirty="0"/>
              <a:t> 민감하므로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“성능 예산</a:t>
            </a:r>
            <a:r>
              <a:rPr lang="en-US" altLang="ko-KR" dirty="0"/>
              <a:t>(performance budget)”</a:t>
            </a:r>
            <a:r>
              <a:rPr lang="ko-KR" altLang="en-US" dirty="0"/>
              <a:t>은</a:t>
            </a:r>
            <a:br>
              <a:rPr lang="ko-KR" altLang="en-US" dirty="0"/>
            </a:br>
            <a:r>
              <a:rPr lang="ko-KR" altLang="en-US" dirty="0"/>
              <a:t>시스템이 성능을 지키기 위해 </a:t>
            </a:r>
            <a:r>
              <a:rPr lang="ko-KR" altLang="en-US" b="1" dirty="0"/>
              <a:t>자원 사용 상한</a:t>
            </a:r>
            <a:r>
              <a:rPr lang="ko-KR" altLang="en-US" dirty="0"/>
              <a:t>을 정하는 개념입니다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페이지 용량</a:t>
            </a:r>
            <a:r>
              <a:rPr lang="en-US" altLang="ko-KR" dirty="0"/>
              <a:t>, </a:t>
            </a:r>
            <a:r>
              <a:rPr lang="ko-KR" altLang="en-US" dirty="0"/>
              <a:t>라이브러리 용량</a:t>
            </a:r>
            <a:r>
              <a:rPr lang="en-US" altLang="ko-KR" dirty="0"/>
              <a:t>, </a:t>
            </a:r>
            <a:r>
              <a:rPr lang="ko-KR" altLang="en-US" dirty="0"/>
              <a:t>토큰 수 제한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4K/8K </a:t>
            </a:r>
            <a:r>
              <a:rPr lang="ko-KR" altLang="en-US" dirty="0"/>
              <a:t>컨텍스트</a:t>
            </a:r>
            <a:r>
              <a:rPr lang="en-US" altLang="ko-KR" dirty="0"/>
              <a:t>) </a:t>
            </a:r>
            <a:r>
              <a:rPr lang="ko-KR" altLang="en-US" dirty="0"/>
              <a:t>등이 예시입니다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주의사항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평균만으로는 이상치 파악 불가 → 예측 모델</a:t>
            </a:r>
            <a:r>
              <a:rPr lang="en-US" altLang="ko-KR" dirty="0"/>
              <a:t>/</a:t>
            </a:r>
            <a:r>
              <a:rPr lang="ko-KR" altLang="en-US" dirty="0"/>
              <a:t>탐지 권장</a:t>
            </a:r>
          </a:p>
          <a:p>
            <a:r>
              <a:rPr lang="en-US" altLang="ko-KR" dirty="0"/>
              <a:t>SLI/SLO </a:t>
            </a:r>
            <a:r>
              <a:rPr lang="ko-KR" altLang="en-US" dirty="0"/>
              <a:t>벗어나면 경고</a:t>
            </a:r>
            <a:r>
              <a:rPr lang="en-US" altLang="ko-KR" dirty="0"/>
              <a:t>/</a:t>
            </a:r>
            <a:r>
              <a:rPr lang="ko-KR" altLang="en-US" dirty="0"/>
              <a:t>자동조치가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k-</a:t>
            </a:r>
            <a:r>
              <a:rPr lang="ko-KR" altLang="en-US" b="1" dirty="0"/>
              <a:t>가중치가 무엇인가요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슬라이드 맥락상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/</a:t>
            </a:r>
            <a:r>
              <a:rPr lang="ko-KR" altLang="en-US" dirty="0"/>
              <a:t>랭킹</a:t>
            </a:r>
            <a:r>
              <a:rPr lang="en-US" altLang="ko-KR" dirty="0"/>
              <a:t>/Top-k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에서 말하는 “</a:t>
            </a:r>
            <a:r>
              <a:rPr lang="en-US" altLang="ko-KR" dirty="0"/>
              <a:t>k”</a:t>
            </a:r>
            <a:r>
              <a:rPr lang="ko-KR" altLang="en-US" dirty="0"/>
              <a:t>는 보통 </a:t>
            </a:r>
            <a:r>
              <a:rPr lang="en-US" altLang="ko-KR" b="1" dirty="0"/>
              <a:t>@k(</a:t>
            </a:r>
            <a:r>
              <a:rPr lang="ko-KR" altLang="en-US" b="1" dirty="0"/>
              <a:t>컷오프</a:t>
            </a:r>
            <a:r>
              <a:rPr lang="en-US" altLang="ko-KR" b="1" dirty="0"/>
              <a:t>)</a:t>
            </a:r>
            <a:r>
              <a:rPr lang="ko-KR" altLang="en-US" dirty="0"/>
              <a:t> 또는 </a:t>
            </a:r>
            <a:r>
              <a:rPr lang="ko-KR" altLang="en-US" b="1" dirty="0"/>
              <a:t>랭크에 따른 가중치</a:t>
            </a:r>
            <a:r>
              <a:rPr lang="en-US" altLang="ko-KR" b="1" dirty="0"/>
              <a:t>(weighting)</a:t>
            </a:r>
            <a:r>
              <a:rPr lang="ko-KR" altLang="en-US" dirty="0"/>
              <a:t> 의미로 쓰입니다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@k</a:t>
            </a:r>
            <a:r>
              <a:rPr lang="en-US" altLang="ko-KR" dirty="0"/>
              <a:t>: </a:t>
            </a:r>
            <a:r>
              <a:rPr lang="ko-KR" altLang="en-US" dirty="0"/>
              <a:t>상위 </a:t>
            </a:r>
            <a:r>
              <a:rPr lang="en-US" altLang="ko-KR" dirty="0"/>
              <a:t>k</a:t>
            </a:r>
            <a:r>
              <a:rPr lang="ko-KR" altLang="en-US" dirty="0" err="1"/>
              <a:t>개까지만</a:t>
            </a:r>
            <a:r>
              <a:rPr lang="ko-KR" altLang="en-US" dirty="0"/>
              <a:t> 평가</a:t>
            </a:r>
            <a:r>
              <a:rPr lang="en-US" altLang="ko-KR" dirty="0"/>
              <a:t>/</a:t>
            </a:r>
            <a:r>
              <a:rPr lang="ko-KR" altLang="en-US" dirty="0"/>
              <a:t>사용한다는 뜻</a:t>
            </a:r>
            <a:r>
              <a:rPr lang="en-US" altLang="ko-KR" dirty="0"/>
              <a:t>(Top-5, Top-20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가중치</a:t>
            </a:r>
            <a:r>
              <a:rPr lang="en-US" altLang="ko-KR" dirty="0"/>
              <a:t>: </a:t>
            </a:r>
            <a:r>
              <a:rPr lang="ko-KR" altLang="en-US" dirty="0"/>
              <a:t>랭크가 앞일수록 더 중요하게 보는 방식</a:t>
            </a:r>
            <a:r>
              <a:rPr lang="en-US" altLang="ko-KR" dirty="0"/>
              <a:t>(1</a:t>
            </a:r>
            <a:r>
              <a:rPr lang="ko-KR" altLang="en-US" dirty="0"/>
              <a:t>등이 </a:t>
            </a:r>
            <a:r>
              <a:rPr lang="en-US" altLang="ko-KR" dirty="0"/>
              <a:t>10</a:t>
            </a:r>
            <a:r>
              <a:rPr lang="ko-KR" altLang="en-US" dirty="0"/>
              <a:t>등보다 훨씬 중요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예를 들어 </a:t>
            </a:r>
            <a:r>
              <a:rPr lang="en-US" altLang="ko-KR" dirty="0" err="1"/>
              <a:t>nDCG</a:t>
            </a:r>
            <a:r>
              <a:rPr lang="ko-KR" altLang="en-US" dirty="0"/>
              <a:t>는 “랭크가 뒤로 갈수록 할인</a:t>
            </a:r>
            <a:r>
              <a:rPr lang="en-US" altLang="ko-KR" dirty="0"/>
              <a:t>(discount)”</a:t>
            </a:r>
            <a:r>
              <a:rPr lang="ko-KR" altLang="en-US" dirty="0"/>
              <a:t>을 주는 대표적인 **랭크 가중</a:t>
            </a:r>
            <a:r>
              <a:rPr lang="en-US" altLang="ko-KR" dirty="0"/>
              <a:t>(metric)**</a:t>
            </a:r>
            <a:r>
              <a:rPr lang="ko-KR" altLang="en-US" dirty="0"/>
              <a:t>입니다</a:t>
            </a:r>
            <a:r>
              <a:rPr lang="en-US" altLang="ko-KR" dirty="0"/>
              <a:t>(24p</a:t>
            </a:r>
            <a:r>
              <a:rPr lang="ko-KR" altLang="en-US" dirty="0"/>
              <a:t>에서 자세히 설명</a:t>
            </a:r>
            <a:r>
              <a:rPr lang="en-US" altLang="ko-KR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6p</a:t>
            </a:r>
            <a:r>
              <a:rPr lang="ko-KR" altLang="en-US" dirty="0"/>
              <a:t>의 </a:t>
            </a:r>
            <a:r>
              <a:rPr lang="en-US" altLang="ko-KR" dirty="0"/>
              <a:t>CC </a:t>
            </a:r>
            <a:r>
              <a:rPr lang="ko-KR" altLang="en-US" dirty="0"/>
              <a:t>내용을 더 공식적으로 설명하는 보강 슬라이드입니다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계산 그림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r>
              <a:rPr lang="en-US" altLang="ko-KR" dirty="0"/>
              <a:t>(</a:t>
            </a:r>
            <a:r>
              <a:rPr lang="ko-KR" altLang="en-US" dirty="0"/>
              <a:t>결정문</a:t>
            </a:r>
            <a:r>
              <a:rPr lang="en-US" altLang="ko-KR" dirty="0"/>
              <a:t>) 1</a:t>
            </a:r>
            <a:r>
              <a:rPr lang="ko-KR" altLang="en-US" dirty="0"/>
              <a:t>개 </a:t>
            </a:r>
            <a:r>
              <a:rPr lang="en-US" altLang="ko-KR" dirty="0"/>
              <a:t>+ else if 2</a:t>
            </a:r>
            <a:r>
              <a:rPr lang="ko-KR" altLang="en-US" dirty="0"/>
              <a:t>개 → 실행 경로 수가 </a:t>
            </a:r>
            <a:r>
              <a:rPr lang="en-US" altLang="ko-KR" dirty="0"/>
              <a:t>3 → CC=3</a:t>
            </a:r>
          </a:p>
          <a:p>
            <a:r>
              <a:rPr lang="ko-KR" altLang="en-US" dirty="0"/>
              <a:t>아래 수식 </a:t>
            </a:r>
            <a:r>
              <a:rPr lang="en-US" altLang="ko-KR" b="1" dirty="0"/>
              <a:t>CC = E - N + 2P</a:t>
            </a:r>
            <a:endParaRPr lang="ko-KR" altLang="en-US" dirty="0"/>
          </a:p>
          <a:p>
            <a:r>
              <a:rPr lang="en-US" altLang="ko-KR" dirty="0"/>
              <a:t>E(Edges): </a:t>
            </a:r>
            <a:r>
              <a:rPr lang="ko-KR" altLang="en-US" dirty="0"/>
              <a:t>흐름의 가지</a:t>
            </a:r>
            <a:r>
              <a:rPr lang="en-US" altLang="ko-KR" dirty="0"/>
              <a:t>(</a:t>
            </a:r>
            <a:r>
              <a:rPr lang="ko-KR" altLang="en-US" dirty="0"/>
              <a:t>결정 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N(Nodes): </a:t>
            </a:r>
            <a:r>
              <a:rPr lang="ko-KR" altLang="en-US" dirty="0"/>
              <a:t>코드 흐름의 노드</a:t>
            </a:r>
            <a:r>
              <a:rPr lang="en-US" altLang="ko-KR" dirty="0"/>
              <a:t>(</a:t>
            </a:r>
            <a:r>
              <a:rPr lang="ko-KR" altLang="en-US" dirty="0"/>
              <a:t>기본 블록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P(Connected components): </a:t>
            </a:r>
            <a:r>
              <a:rPr lang="ko-KR" altLang="en-US" dirty="0"/>
              <a:t>연결 요소</a:t>
            </a:r>
            <a:r>
              <a:rPr lang="en-US" altLang="ko-KR" dirty="0"/>
              <a:t>(</a:t>
            </a:r>
            <a:r>
              <a:rPr lang="ko-KR" altLang="en-US" dirty="0"/>
              <a:t>보통 함수 하나면 </a:t>
            </a:r>
            <a:r>
              <a:rPr lang="en-US" altLang="ko-KR" dirty="0"/>
              <a:t>1)</a:t>
            </a:r>
          </a:p>
          <a:p>
            <a:r>
              <a:rPr lang="ko-KR" altLang="en-US" dirty="0"/>
              <a:t>메시지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CC</a:t>
            </a:r>
            <a:r>
              <a:rPr lang="ko-KR" altLang="en-US" dirty="0"/>
              <a:t>는 “코드 품질 조기 경보” 지표이며</a:t>
            </a:r>
          </a:p>
          <a:p>
            <a:r>
              <a:rPr lang="ko-KR" altLang="en-US" b="1" dirty="0"/>
              <a:t>설계 개선이 필요한지</a:t>
            </a:r>
            <a:r>
              <a:rPr lang="ko-KR" altLang="en-US" dirty="0"/>
              <a:t> 판단하는 근거가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거버넌스</a:t>
            </a:r>
            <a:r>
              <a:rPr lang="en-US" altLang="ko-KR" dirty="0"/>
              <a:t>(Governance)</a:t>
            </a:r>
            <a:r>
              <a:rPr lang="ko-KR" altLang="en-US" dirty="0"/>
              <a:t>는 “품질을 사후 검증하는 </a:t>
            </a:r>
            <a:r>
              <a:rPr lang="ko-KR" altLang="en-US" dirty="0" err="1"/>
              <a:t>것”이</a:t>
            </a:r>
            <a:r>
              <a:rPr lang="ko-KR" altLang="en-US" dirty="0"/>
              <a:t> 아니라 </a:t>
            </a:r>
            <a:r>
              <a:rPr lang="ko-KR" altLang="en-US" b="1" dirty="0"/>
              <a:t>품질이 깨지지 않도록 ‘사전에 </a:t>
            </a:r>
            <a:r>
              <a:rPr lang="ko-KR" altLang="en-US" b="1" dirty="0" err="1"/>
              <a:t>예방’하는</a:t>
            </a:r>
            <a:r>
              <a:rPr lang="ko-KR" altLang="en-US" b="1" dirty="0"/>
              <a:t> 운영 체계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거버넌스 구성요소</a:t>
            </a:r>
            <a:r>
              <a:rPr lang="en-US" altLang="ko-KR" dirty="0"/>
              <a:t>(</a:t>
            </a:r>
            <a:r>
              <a:rPr lang="ko-KR" altLang="en-US" dirty="0"/>
              <a:t>왼쪽</a:t>
            </a:r>
            <a:r>
              <a:rPr lang="en-US" altLang="ko-KR" dirty="0"/>
              <a:t>):</a:t>
            </a:r>
          </a:p>
          <a:p>
            <a:r>
              <a:rPr lang="ko-KR" altLang="en-US" dirty="0"/>
              <a:t>품질 기준</a:t>
            </a:r>
            <a:r>
              <a:rPr lang="en-US" altLang="ko-KR" dirty="0"/>
              <a:t>: SLO </a:t>
            </a:r>
            <a:r>
              <a:rPr lang="ko-KR" altLang="en-US" dirty="0"/>
              <a:t>설정</a:t>
            </a:r>
            <a:r>
              <a:rPr lang="en-US" altLang="ko-KR" dirty="0"/>
              <a:t>, </a:t>
            </a:r>
            <a:r>
              <a:rPr lang="ko-KR" altLang="en-US" dirty="0"/>
              <a:t>정책</a:t>
            </a:r>
            <a:r>
              <a:rPr lang="en-US" altLang="ko-KR" dirty="0"/>
              <a:t>/</a:t>
            </a:r>
            <a:r>
              <a:rPr lang="ko-KR" altLang="en-US" dirty="0"/>
              <a:t>가이드라인</a:t>
            </a:r>
          </a:p>
          <a:p>
            <a:r>
              <a:rPr lang="ko-KR" altLang="en-US" dirty="0"/>
              <a:t>변경 관리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롤백</a:t>
            </a:r>
            <a:r>
              <a:rPr lang="en-US" altLang="ko-KR" dirty="0"/>
              <a:t>, </a:t>
            </a:r>
            <a:r>
              <a:rPr lang="ko-KR" altLang="en-US" dirty="0"/>
              <a:t>실험</a:t>
            </a:r>
            <a:r>
              <a:rPr lang="en-US" altLang="ko-KR" dirty="0"/>
              <a:t>/</a:t>
            </a:r>
            <a:r>
              <a:rPr lang="ko-KR" altLang="en-US" dirty="0"/>
              <a:t>점진 배포</a:t>
            </a:r>
          </a:p>
          <a:p>
            <a:r>
              <a:rPr lang="ko-KR" altLang="en-US" dirty="0"/>
              <a:t>관측</a:t>
            </a:r>
            <a:r>
              <a:rPr lang="en-US" altLang="ko-KR" dirty="0"/>
              <a:t>: </a:t>
            </a: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 err="1"/>
              <a:t>메트릭</a:t>
            </a:r>
            <a:r>
              <a:rPr lang="en-US" altLang="ko-KR" dirty="0"/>
              <a:t>/</a:t>
            </a:r>
            <a:r>
              <a:rPr lang="ko-KR" altLang="en-US" dirty="0" err="1"/>
              <a:t>트레이스</a:t>
            </a:r>
            <a:endParaRPr lang="ko-KR" altLang="en-US" dirty="0"/>
          </a:p>
          <a:p>
            <a:r>
              <a:rPr lang="ko-KR" altLang="en-US" dirty="0"/>
              <a:t>리뷰</a:t>
            </a:r>
            <a:r>
              <a:rPr lang="en-US" altLang="ko-KR" dirty="0"/>
              <a:t>: </a:t>
            </a:r>
            <a:r>
              <a:rPr lang="en-US" altLang="ko-KR" b="1" dirty="0"/>
              <a:t>ARB(Architecture Review Board)</a:t>
            </a:r>
            <a:r>
              <a:rPr lang="ko-KR" altLang="en-US" dirty="0"/>
              <a:t> 같은 공식 리뷰 조직</a:t>
            </a:r>
          </a:p>
          <a:p>
            <a:r>
              <a:rPr lang="ko-KR" altLang="en-US" dirty="0"/>
              <a:t>자동화 게이트</a:t>
            </a:r>
            <a:r>
              <a:rPr lang="en-US" altLang="ko-KR" dirty="0"/>
              <a:t>: </a:t>
            </a:r>
            <a:r>
              <a:rPr lang="en-US" altLang="ko-KR" b="1" dirty="0"/>
              <a:t>Fitness Function</a:t>
            </a:r>
            <a:r>
              <a:rPr lang="ko-KR" altLang="en-US" dirty="0"/>
              <a:t> 기반 빌드 차단</a:t>
            </a:r>
          </a:p>
          <a:p>
            <a:r>
              <a:rPr lang="en-US" altLang="ko-KR" b="1" dirty="0"/>
              <a:t>Fitness Function</a:t>
            </a:r>
            <a:r>
              <a:rPr lang="en-US" altLang="ko-KR" dirty="0"/>
              <a:t>(</a:t>
            </a:r>
            <a:r>
              <a:rPr lang="ko-KR" altLang="en-US" dirty="0"/>
              <a:t>적합성 함수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아키텍처 품질을 자동으로 검사하는 테스트</a:t>
            </a:r>
            <a:r>
              <a:rPr lang="en-US" altLang="ko-KR" dirty="0"/>
              <a:t>/</a:t>
            </a:r>
            <a:r>
              <a:rPr lang="ko-KR" altLang="en-US" dirty="0"/>
              <a:t>체크”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순환 의존성 감지</a:t>
            </a:r>
            <a:r>
              <a:rPr lang="en-US" altLang="ko-KR" dirty="0"/>
              <a:t>, CC </a:t>
            </a:r>
            <a:r>
              <a:rPr lang="ko-KR" altLang="en-US" dirty="0" err="1"/>
              <a:t>임계값</a:t>
            </a:r>
            <a:r>
              <a:rPr lang="en-US" altLang="ko-KR" dirty="0"/>
              <a:t>, </a:t>
            </a:r>
            <a:r>
              <a:rPr lang="ko-KR" altLang="en-US" dirty="0"/>
              <a:t>보안 취약점 스캔 등</a:t>
            </a:r>
          </a:p>
          <a:p>
            <a:r>
              <a:rPr lang="ko-KR" altLang="en-US" dirty="0"/>
              <a:t>실패 시 빌드</a:t>
            </a:r>
            <a:r>
              <a:rPr lang="en-US" altLang="ko-KR" dirty="0"/>
              <a:t>/</a:t>
            </a:r>
            <a:r>
              <a:rPr lang="ko-KR" altLang="en-US" dirty="0"/>
              <a:t>배포 차단 또는 자동 롤백</a:t>
            </a:r>
          </a:p>
          <a:p>
            <a:r>
              <a:rPr lang="en-US" altLang="ko-KR" dirty="0"/>
              <a:t>CI/CD </a:t>
            </a:r>
            <a:r>
              <a:rPr lang="ko-KR" altLang="en-US" dirty="0"/>
              <a:t>통합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빌드 단계</a:t>
            </a:r>
            <a:r>
              <a:rPr lang="en-US" altLang="ko-KR" dirty="0"/>
              <a:t>(</a:t>
            </a:r>
            <a:r>
              <a:rPr lang="ko-KR" altLang="en-US" dirty="0"/>
              <a:t>정적 분석</a:t>
            </a:r>
            <a:r>
              <a:rPr lang="en-US" altLang="ko-KR" dirty="0"/>
              <a:t>/</a:t>
            </a:r>
            <a:r>
              <a:rPr lang="ko-KR" altLang="en-US" dirty="0"/>
              <a:t>단위 테스트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테스트 단계</a:t>
            </a:r>
            <a:r>
              <a:rPr lang="en-US" altLang="ko-KR" dirty="0"/>
              <a:t>(</a:t>
            </a:r>
            <a:r>
              <a:rPr lang="ko-KR" altLang="en-US" dirty="0"/>
              <a:t>통합 테스트</a:t>
            </a:r>
            <a:r>
              <a:rPr lang="en-US" altLang="ko-KR" dirty="0"/>
              <a:t>/</a:t>
            </a:r>
            <a:r>
              <a:rPr lang="ko-KR" altLang="en-US" dirty="0"/>
              <a:t>보안 스캔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배포 단계</a:t>
            </a:r>
            <a:r>
              <a:rPr lang="en-US" altLang="ko-KR" dirty="0"/>
              <a:t>(</a:t>
            </a:r>
            <a:r>
              <a:rPr lang="ko-KR" altLang="en-US" dirty="0" err="1"/>
              <a:t>카나리</a:t>
            </a:r>
            <a:r>
              <a:rPr lang="ko-KR" altLang="en-US" dirty="0"/>
              <a:t> 배포</a:t>
            </a:r>
            <a:r>
              <a:rPr lang="en-US" altLang="ko-KR" dirty="0"/>
              <a:t>/</a:t>
            </a:r>
            <a:r>
              <a:rPr lang="ko-KR" altLang="en-US" dirty="0"/>
              <a:t>자동 롤백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GenAI </a:t>
            </a:r>
            <a:r>
              <a:rPr lang="ko-KR" altLang="en-US" dirty="0"/>
              <a:t>특별 고려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비결정성</a:t>
            </a:r>
            <a:r>
              <a:rPr lang="en-US" altLang="ko-KR" dirty="0"/>
              <a:t>(</a:t>
            </a:r>
            <a:r>
              <a:rPr lang="ko-KR" altLang="en-US" dirty="0"/>
              <a:t>같은 입력에도 출력 다름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프롬프트</a:t>
            </a:r>
            <a:r>
              <a:rPr lang="en-US" altLang="ko-KR" dirty="0"/>
              <a:t>/</a:t>
            </a:r>
            <a:r>
              <a:rPr lang="ko-KR" altLang="en-US" dirty="0"/>
              <a:t>모델 변경이 잦음 → 지속적 회귀 테스트 필요</a:t>
            </a:r>
          </a:p>
          <a:p>
            <a:r>
              <a:rPr lang="en-US" altLang="ko-KR" dirty="0"/>
              <a:t>prompt injection / data exfiltration </a:t>
            </a:r>
            <a:r>
              <a:rPr lang="ko-KR" altLang="en-US" dirty="0"/>
              <a:t>같은 공격 검사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prompt injection / data exfiltration </a:t>
            </a:r>
            <a:r>
              <a:rPr lang="ko-KR" altLang="en-US" b="1" dirty="0"/>
              <a:t>검사를 실제로 어떻게 하나요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실무에서는 “테스트 세트 </a:t>
            </a:r>
            <a:r>
              <a:rPr lang="en-US" altLang="ko-KR" dirty="0"/>
              <a:t>+ </a:t>
            </a:r>
            <a:r>
              <a:rPr lang="ko-KR" altLang="en-US" dirty="0"/>
              <a:t>런타임 탐지 </a:t>
            </a:r>
            <a:r>
              <a:rPr lang="en-US" altLang="ko-KR" dirty="0"/>
              <a:t>+ </a:t>
            </a:r>
            <a:r>
              <a:rPr lang="ko-KR" altLang="en-US" dirty="0"/>
              <a:t>정책 강제” </a:t>
            </a:r>
            <a:r>
              <a:rPr lang="en-US" altLang="ko-KR" dirty="0"/>
              <a:t>3</a:t>
            </a:r>
            <a:r>
              <a:rPr lang="ko-KR" altLang="en-US" dirty="0"/>
              <a:t>겹으로 갑니다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A) Prompt Injection </a:t>
            </a:r>
            <a:r>
              <a:rPr lang="ko-KR" altLang="en-US" b="1" dirty="0"/>
              <a:t>테스트</a:t>
            </a:r>
            <a:r>
              <a:rPr lang="en-US" altLang="ko-KR" b="1" dirty="0"/>
              <a:t>(</a:t>
            </a:r>
            <a:r>
              <a:rPr lang="ko-KR" altLang="en-US" b="1" dirty="0"/>
              <a:t>배포 전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공격 프롬프트 테스트 세트</a:t>
            </a:r>
            <a:r>
              <a:rPr lang="ko-KR" altLang="en-US" dirty="0"/>
              <a:t>를 만든다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/>
              <a:t>시스템 프롬프트를 공개해”</a:t>
            </a:r>
            <a:r>
              <a:rPr lang="en-US" altLang="ko-KR" dirty="0"/>
              <a:t>, “</a:t>
            </a:r>
            <a:r>
              <a:rPr lang="ko-KR" altLang="en-US" dirty="0"/>
              <a:t>규칙 무시해”</a:t>
            </a:r>
            <a:r>
              <a:rPr lang="en-US" altLang="ko-KR" dirty="0"/>
              <a:t>, “</a:t>
            </a:r>
            <a:r>
              <a:rPr lang="ko-KR" altLang="en-US" dirty="0"/>
              <a:t>툴을 강제로 실행해” 등</a:t>
            </a:r>
          </a:p>
          <a:p>
            <a:r>
              <a:rPr lang="ko-KR" altLang="en-US" dirty="0"/>
              <a:t>각 케이스에 대해 기대 행동을 정의</a:t>
            </a:r>
          </a:p>
          <a:p>
            <a:r>
              <a:rPr lang="ko-KR" altLang="en-US" dirty="0"/>
              <a:t>“거부해야 함”</a:t>
            </a:r>
            <a:r>
              <a:rPr lang="en-US" altLang="ko-KR" dirty="0"/>
              <a:t>, “HITL</a:t>
            </a:r>
            <a:r>
              <a:rPr lang="ko-KR" altLang="en-US" dirty="0"/>
              <a:t>로 넘어가야 함”</a:t>
            </a:r>
            <a:r>
              <a:rPr lang="en-US" altLang="ko-KR" dirty="0"/>
              <a:t>, “</a:t>
            </a:r>
            <a:r>
              <a:rPr lang="ko-KR" altLang="en-US" dirty="0"/>
              <a:t>툴 호출 금지” 등</a:t>
            </a:r>
          </a:p>
          <a:p>
            <a:r>
              <a:rPr lang="en-US" altLang="ko-KR" dirty="0"/>
              <a:t>CI</a:t>
            </a:r>
            <a:r>
              <a:rPr lang="ko-KR" altLang="en-US" dirty="0"/>
              <a:t>에서 자동 실행</a:t>
            </a:r>
            <a:r>
              <a:rPr lang="en-US" altLang="ko-KR" dirty="0"/>
              <a:t>(</a:t>
            </a:r>
            <a:r>
              <a:rPr lang="ko-KR" altLang="en-US" dirty="0"/>
              <a:t>회귀 테스트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프롬프트</a:t>
            </a:r>
            <a:r>
              <a:rPr lang="en-US" altLang="ko-KR" dirty="0"/>
              <a:t>/</a:t>
            </a:r>
            <a:r>
              <a:rPr lang="ko-KR" altLang="en-US" dirty="0"/>
              <a:t>모델</a:t>
            </a:r>
            <a:r>
              <a:rPr lang="en-US" altLang="ko-KR" dirty="0"/>
              <a:t>/</a:t>
            </a:r>
            <a:r>
              <a:rPr lang="ko-KR" altLang="en-US" dirty="0"/>
              <a:t>툴 변경 시마다 동일 세트로 </a:t>
            </a:r>
            <a:r>
              <a:rPr lang="ko-KR" altLang="en-US" dirty="0" err="1"/>
              <a:t>재검증</a:t>
            </a:r>
            <a:endParaRPr lang="ko-KR" altLang="en-US" dirty="0"/>
          </a:p>
          <a:p>
            <a:r>
              <a:rPr lang="en-US" altLang="ko-KR" b="1" dirty="0"/>
              <a:t>B) Data Exfiltration(</a:t>
            </a:r>
            <a:r>
              <a:rPr lang="ko-KR" altLang="en-US" b="1" dirty="0"/>
              <a:t>데이터 유출</a:t>
            </a:r>
            <a:r>
              <a:rPr lang="en-US" altLang="ko-KR" b="1" dirty="0"/>
              <a:t>) </a:t>
            </a:r>
            <a:r>
              <a:rPr lang="ko-KR" altLang="en-US" b="1" dirty="0"/>
              <a:t>방지</a:t>
            </a:r>
            <a:r>
              <a:rPr lang="en-US" altLang="ko-KR" b="1" dirty="0"/>
              <a:t>(</a:t>
            </a:r>
            <a:r>
              <a:rPr lang="ko-KR" altLang="en-US" b="1" dirty="0"/>
              <a:t>런타임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툴 권한 최소화</a:t>
            </a:r>
            <a:r>
              <a:rPr lang="en-US" altLang="ko-KR" b="1" dirty="0"/>
              <a:t>(least privilege)</a:t>
            </a:r>
            <a:r>
              <a:rPr lang="en-US" altLang="ko-KR" dirty="0"/>
              <a:t>: </a:t>
            </a:r>
            <a:r>
              <a:rPr lang="ko-KR" altLang="en-US" dirty="0"/>
              <a:t>애초에 “읽을 수 없는 </a:t>
            </a:r>
            <a:r>
              <a:rPr lang="ko-KR" altLang="en-US" dirty="0" err="1"/>
              <a:t>데이터”는</a:t>
            </a:r>
            <a:r>
              <a:rPr lang="ko-KR" altLang="en-US" dirty="0"/>
              <a:t> 못 읽게</a:t>
            </a:r>
          </a:p>
          <a:p>
            <a:r>
              <a:rPr lang="ko-KR" altLang="en-US" b="1" dirty="0"/>
              <a:t>출력 </a:t>
            </a:r>
            <a:r>
              <a:rPr lang="en-US" altLang="ko-KR" b="1" dirty="0"/>
              <a:t>DLP</a:t>
            </a:r>
            <a:r>
              <a:rPr lang="en-US" altLang="ko-KR" dirty="0"/>
              <a:t>(Data Loss Prevention): </a:t>
            </a:r>
            <a:r>
              <a:rPr lang="ko-KR" altLang="en-US" dirty="0"/>
              <a:t>응답에 </a:t>
            </a:r>
            <a:r>
              <a:rPr lang="en-US" altLang="ko-KR" dirty="0"/>
              <a:t>PII/</a:t>
            </a:r>
            <a:r>
              <a:rPr lang="ko-KR" altLang="en-US" dirty="0"/>
              <a:t>비밀 패턴</a:t>
            </a:r>
            <a:r>
              <a:rPr lang="en-US" altLang="ko-KR" dirty="0"/>
              <a:t>(</a:t>
            </a: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API key </a:t>
            </a:r>
            <a:r>
              <a:rPr lang="ko-KR" altLang="en-US" dirty="0"/>
              <a:t>등</a:t>
            </a:r>
            <a:r>
              <a:rPr lang="en-US" altLang="ko-KR" dirty="0"/>
              <a:t>) </a:t>
            </a:r>
            <a:r>
              <a:rPr lang="ko-KR" altLang="en-US" dirty="0"/>
              <a:t>탐지 시 </a:t>
            </a:r>
            <a:r>
              <a:rPr lang="ko-KR" altLang="en-US" dirty="0" err="1"/>
              <a:t>마스킹</a:t>
            </a:r>
            <a:r>
              <a:rPr lang="en-US" altLang="ko-KR" dirty="0"/>
              <a:t>/</a:t>
            </a:r>
            <a:r>
              <a:rPr lang="ko-KR" altLang="en-US" dirty="0"/>
              <a:t>차단</a:t>
            </a:r>
          </a:p>
          <a:p>
            <a:r>
              <a:rPr lang="ko-KR" altLang="en-US" b="1" dirty="0"/>
              <a:t>컨텍스트 필터링</a:t>
            </a:r>
            <a:r>
              <a:rPr lang="en-US" altLang="ko-KR" dirty="0"/>
              <a:t>: </a:t>
            </a:r>
            <a:r>
              <a:rPr lang="ko-KR" altLang="en-US" dirty="0"/>
              <a:t>모델에 넣기 전에 민감 데이터를 제거</a:t>
            </a:r>
            <a:r>
              <a:rPr lang="en-US" altLang="ko-KR" dirty="0"/>
              <a:t>/</a:t>
            </a:r>
            <a:r>
              <a:rPr lang="ko-KR" altLang="en-US" dirty="0"/>
              <a:t>토큰화</a:t>
            </a:r>
          </a:p>
          <a:p>
            <a:r>
              <a:rPr lang="ko-KR" altLang="en-US" b="1" dirty="0"/>
              <a:t>감사 로그</a:t>
            </a:r>
            <a:r>
              <a:rPr lang="en-US" altLang="ko-KR" b="1" dirty="0"/>
              <a:t>/</a:t>
            </a:r>
            <a:r>
              <a:rPr lang="ko-KR" altLang="en-US" b="1" dirty="0"/>
              <a:t>리플레이</a:t>
            </a:r>
            <a:r>
              <a:rPr lang="en-US" altLang="ko-KR" dirty="0"/>
              <a:t>: </a:t>
            </a:r>
            <a:r>
              <a:rPr lang="ko-KR" altLang="en-US" dirty="0"/>
              <a:t>유출 징후가 있는 요청은 </a:t>
            </a:r>
            <a:r>
              <a:rPr lang="en-US" altLang="ko-KR" dirty="0"/>
              <a:t>trace</a:t>
            </a:r>
            <a:r>
              <a:rPr lang="ko-KR" altLang="en-US" dirty="0"/>
              <a:t>로 재현 가능해야 함</a:t>
            </a:r>
          </a:p>
          <a:p>
            <a:r>
              <a:rPr lang="en-US" altLang="ko-KR" b="1" dirty="0"/>
              <a:t>C) </a:t>
            </a:r>
            <a:r>
              <a:rPr lang="ko-KR" altLang="en-US" b="1" dirty="0"/>
              <a:t>정책 엔진</a:t>
            </a:r>
            <a:r>
              <a:rPr lang="en-US" altLang="ko-KR" b="1" dirty="0"/>
              <a:t>(</a:t>
            </a:r>
            <a:r>
              <a:rPr lang="ko-KR" altLang="en-US" b="1" dirty="0"/>
              <a:t>가드레일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“위험도 점수</a:t>
            </a:r>
            <a:r>
              <a:rPr lang="en-US" altLang="ko-KR" dirty="0"/>
              <a:t>(risk score)”</a:t>
            </a:r>
            <a:r>
              <a:rPr lang="ko-KR" altLang="en-US" dirty="0"/>
              <a:t>를 계산해</a:t>
            </a:r>
          </a:p>
          <a:p>
            <a:pPr lvl="1"/>
            <a:r>
              <a:rPr lang="en-US" altLang="ko-KR" dirty="0"/>
              <a:t>low: </a:t>
            </a:r>
            <a:r>
              <a:rPr lang="ko-KR" altLang="en-US" dirty="0"/>
              <a:t>자동 응답</a:t>
            </a:r>
          </a:p>
          <a:p>
            <a:pPr lvl="1"/>
            <a:r>
              <a:rPr lang="en-US" altLang="ko-KR" dirty="0"/>
              <a:t>medium: </a:t>
            </a:r>
            <a:r>
              <a:rPr lang="ko-KR" altLang="en-US" dirty="0"/>
              <a:t>제한 응답</a:t>
            </a:r>
            <a:r>
              <a:rPr lang="en-US" altLang="ko-KR" dirty="0"/>
              <a:t>(</a:t>
            </a:r>
            <a:r>
              <a:rPr lang="ko-KR" altLang="en-US" dirty="0"/>
              <a:t>툴 금지</a:t>
            </a:r>
            <a:r>
              <a:rPr lang="en-US" altLang="ko-KR" dirty="0"/>
              <a:t>, </a:t>
            </a:r>
            <a:r>
              <a:rPr lang="ko-KR" altLang="en-US" dirty="0"/>
              <a:t>요약만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high: </a:t>
            </a:r>
            <a:r>
              <a:rPr lang="ko-KR" altLang="en-US" dirty="0"/>
              <a:t>차단 또는 </a:t>
            </a:r>
            <a:r>
              <a:rPr lang="en-US" altLang="ko-KR" dirty="0"/>
              <a:t>HITL</a:t>
            </a:r>
            <a:br>
              <a:rPr lang="en-US" altLang="ko-KR" dirty="0"/>
            </a:br>
            <a:r>
              <a:rPr lang="ko-KR" altLang="en-US" dirty="0"/>
              <a:t>로 라우팅합니다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ECC65-FBDB-1DDE-9BC5-852638A4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357DA-9D80-51F0-4016-8146BDFA5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23C180-C168-17AB-0DC5-762C610E4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9D10D-CB7A-0572-8AE8-F6626533F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79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</a:t>
            </a:r>
            <a:r>
              <a:rPr lang="en-US" altLang="ko-KR" dirty="0"/>
              <a:t>Fitness Function</a:t>
            </a:r>
            <a:r>
              <a:rPr lang="ko-KR" altLang="en-US" dirty="0"/>
              <a:t>을 “</a:t>
            </a:r>
            <a:r>
              <a:rPr lang="ko-KR" altLang="en-US" dirty="0" err="1"/>
              <a:t>모듈성</a:t>
            </a:r>
            <a:r>
              <a:rPr lang="en-US" altLang="ko-KR" dirty="0"/>
              <a:t>(</a:t>
            </a:r>
            <a:r>
              <a:rPr lang="ko-KR" altLang="en-US" dirty="0"/>
              <a:t>결합도</a:t>
            </a:r>
            <a:r>
              <a:rPr lang="en-US" altLang="ko-KR" dirty="0"/>
              <a:t>/</a:t>
            </a:r>
            <a:r>
              <a:rPr lang="ko-KR" altLang="en-US" dirty="0"/>
              <a:t>의존성</a:t>
            </a:r>
            <a:r>
              <a:rPr lang="en-US" altLang="ko-KR" dirty="0"/>
              <a:t>)”</a:t>
            </a:r>
            <a:r>
              <a:rPr lang="ko-KR" altLang="en-US" dirty="0"/>
              <a:t>에 적용한 예시입니다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핵심은 **“순환 의존성</a:t>
            </a:r>
            <a:r>
              <a:rPr lang="en-US" altLang="ko-KR" dirty="0"/>
              <a:t>(cyclic dependency)</a:t>
            </a:r>
            <a:r>
              <a:rPr lang="ko-KR" altLang="en-US" dirty="0"/>
              <a:t>을 </a:t>
            </a:r>
            <a:r>
              <a:rPr lang="en-US" altLang="ko-KR" dirty="0"/>
              <a:t>CI </a:t>
            </a:r>
            <a:r>
              <a:rPr lang="ko-KR" altLang="en-US" dirty="0"/>
              <a:t>단계에서 자동 차단”**하는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도구 용어</a:t>
            </a:r>
            <a:r>
              <a:rPr lang="en-US" altLang="ko-KR" dirty="0"/>
              <a:t>:</a:t>
            </a:r>
          </a:p>
          <a:p>
            <a:r>
              <a:rPr lang="en-US" altLang="ko-KR" b="1" dirty="0" err="1"/>
              <a:t>JDepend</a:t>
            </a:r>
            <a:r>
              <a:rPr lang="en-US" altLang="ko-KR" dirty="0"/>
              <a:t>: Java </a:t>
            </a:r>
            <a:r>
              <a:rPr lang="ko-KR" altLang="en-US" dirty="0"/>
              <a:t>패키지 의존성 분석 도구</a:t>
            </a:r>
            <a:r>
              <a:rPr lang="en-US" altLang="ko-KR" dirty="0"/>
              <a:t>(</a:t>
            </a:r>
            <a:r>
              <a:rPr lang="ko-KR" altLang="en-US" dirty="0"/>
              <a:t>결합도</a:t>
            </a:r>
            <a:r>
              <a:rPr lang="en-US" altLang="ko-KR" dirty="0"/>
              <a:t>/</a:t>
            </a:r>
            <a:r>
              <a:rPr lang="ko-KR" altLang="en-US" dirty="0"/>
              <a:t>순환 참조 감지</a:t>
            </a:r>
            <a:r>
              <a:rPr lang="en-US" altLang="ko-KR" dirty="0"/>
              <a:t>)</a:t>
            </a:r>
          </a:p>
          <a:p>
            <a:r>
              <a:rPr lang="en-US" altLang="ko-KR" b="1" dirty="0" err="1"/>
              <a:t>ArchUnit</a:t>
            </a:r>
            <a:r>
              <a:rPr lang="en-US" altLang="ko-KR" dirty="0"/>
              <a:t>: </a:t>
            </a:r>
            <a:r>
              <a:rPr lang="ko-KR" altLang="en-US" dirty="0"/>
              <a:t>아키텍처 규칙을 테스트 코드로 작성해 검증하는 라이브러리</a:t>
            </a:r>
          </a:p>
          <a:p>
            <a:r>
              <a:rPr lang="en-US" altLang="ko-KR" b="1" dirty="0"/>
              <a:t>CI(Continuous Integration)</a:t>
            </a:r>
            <a:r>
              <a:rPr lang="en-US" altLang="ko-KR" dirty="0"/>
              <a:t>: </a:t>
            </a:r>
            <a:r>
              <a:rPr lang="ko-KR" altLang="en-US" dirty="0"/>
              <a:t>코드 통합 시 자동 빌드</a:t>
            </a:r>
            <a:r>
              <a:rPr lang="en-US" altLang="ko-KR" dirty="0"/>
              <a:t>/</a:t>
            </a:r>
            <a:r>
              <a:rPr lang="ko-KR" altLang="en-US" dirty="0"/>
              <a:t>테스트 파이프라인</a:t>
            </a:r>
          </a:p>
          <a:p>
            <a:r>
              <a:rPr lang="ko-KR" altLang="en-US" dirty="0"/>
              <a:t>오른쪽 코드 박스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테스트에서 “패키지 분석 → 사이클 존재 여부 확인 → 있으면 실패”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개발자가 실수로 순환 의존성을 만들면 </a:t>
            </a:r>
            <a:r>
              <a:rPr lang="ko-KR" altLang="en-US" b="1" dirty="0"/>
              <a:t>즉시 빌드 실패</a:t>
            </a:r>
            <a:r>
              <a:rPr lang="ko-KR" altLang="en-US" dirty="0"/>
              <a:t>로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효과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중요하지만 긴급하지 않은 품질</a:t>
            </a:r>
            <a:r>
              <a:rPr lang="en-US" altLang="ko-KR" dirty="0"/>
              <a:t>(</a:t>
            </a:r>
            <a:r>
              <a:rPr lang="ko-KR" altLang="en-US" dirty="0" err="1"/>
              <a:t>모듈성</a:t>
            </a:r>
            <a:r>
              <a:rPr lang="en-US" altLang="ko-KR" dirty="0"/>
              <a:t>)”</a:t>
            </a:r>
            <a:r>
              <a:rPr lang="ko-KR" altLang="en-US" dirty="0"/>
              <a:t>을 지속적으로 유지</a:t>
            </a:r>
          </a:p>
          <a:p>
            <a:r>
              <a:rPr lang="ko-KR" altLang="en-US" dirty="0"/>
              <a:t>나중에 리뷰에서 발견하는 것보다 훨씬 빠르게 대응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모듈성</a:t>
            </a:r>
            <a:r>
              <a:rPr lang="en-US" altLang="ko-KR" b="1" dirty="0"/>
              <a:t>(</a:t>
            </a:r>
            <a:r>
              <a:rPr lang="ko-KR" altLang="en-US" b="1" dirty="0"/>
              <a:t>결합도</a:t>
            </a:r>
            <a:r>
              <a:rPr lang="en-US" altLang="ko-KR" b="1" dirty="0"/>
              <a:t>/</a:t>
            </a:r>
            <a:r>
              <a:rPr lang="ko-KR" altLang="en-US" b="1" dirty="0"/>
              <a:t>의존성</a:t>
            </a:r>
            <a:r>
              <a:rPr lang="en-US" altLang="ko-KR" b="1" dirty="0"/>
              <a:t>)</a:t>
            </a:r>
            <a:r>
              <a:rPr lang="ko-KR" altLang="en-US" b="1" dirty="0"/>
              <a:t>과 순환의존성의 관계</a:t>
            </a:r>
          </a:p>
          <a:p>
            <a:r>
              <a:rPr lang="en-US" altLang="ko-KR" b="1" dirty="0"/>
              <a:t>1) </a:t>
            </a:r>
            <a:r>
              <a:rPr lang="ko-KR" altLang="en-US" b="1" dirty="0" err="1"/>
              <a:t>모듈성</a:t>
            </a:r>
            <a:r>
              <a:rPr lang="en-US" altLang="ko-KR" b="1" dirty="0"/>
              <a:t>(Modularity)</a:t>
            </a:r>
          </a:p>
          <a:p>
            <a:r>
              <a:rPr lang="ko-KR" altLang="en-US" dirty="0"/>
              <a:t>시스템을 **서로 독립적으로 이해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r>
              <a:rPr lang="en-US" altLang="ko-KR" dirty="0"/>
              <a:t>/</a:t>
            </a:r>
            <a:r>
              <a:rPr lang="ko-KR" altLang="en-US" dirty="0"/>
              <a:t>테스트</a:t>
            </a:r>
            <a:r>
              <a:rPr lang="en-US" altLang="ko-KR" dirty="0"/>
              <a:t>/</a:t>
            </a:r>
            <a:r>
              <a:rPr lang="ko-KR" altLang="en-US" dirty="0"/>
              <a:t>배포 가능한 덩어리</a:t>
            </a:r>
            <a:r>
              <a:rPr lang="en-US" altLang="ko-KR" dirty="0"/>
              <a:t>(</a:t>
            </a:r>
            <a:r>
              <a:rPr lang="ko-KR" altLang="en-US" dirty="0"/>
              <a:t>모듈</a:t>
            </a:r>
            <a:r>
              <a:rPr lang="en-US" altLang="ko-KR" dirty="0"/>
              <a:t>)**</a:t>
            </a:r>
            <a:r>
              <a:rPr lang="ko-KR" altLang="en-US" dirty="0"/>
              <a:t>로 나누는 성질</a:t>
            </a:r>
          </a:p>
          <a:p>
            <a:r>
              <a:rPr lang="ko-KR" altLang="en-US" dirty="0"/>
              <a:t>좋은 모듈성의 핵심은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High cohesion(</a:t>
            </a:r>
            <a:r>
              <a:rPr lang="ko-KR" altLang="en-US" b="1" dirty="0"/>
              <a:t>응집도 높음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모듈 내부는 한 가지 목적에 집중</a:t>
            </a:r>
          </a:p>
          <a:p>
            <a:pPr lvl="1"/>
            <a:r>
              <a:rPr lang="en-US" altLang="ko-KR" b="1" dirty="0"/>
              <a:t>Low coupling(</a:t>
            </a:r>
            <a:r>
              <a:rPr lang="ko-KR" altLang="en-US" b="1" dirty="0"/>
              <a:t>결합도 낮음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모듈 간 상호 의존을 최소화</a:t>
            </a:r>
          </a:p>
          <a:p>
            <a:r>
              <a:rPr lang="en-US" altLang="ko-KR" b="1" dirty="0"/>
              <a:t>2) </a:t>
            </a:r>
            <a:r>
              <a:rPr lang="ko-KR" altLang="en-US" b="1" dirty="0"/>
              <a:t>결합도</a:t>
            </a:r>
            <a:r>
              <a:rPr lang="en-US" altLang="ko-KR" b="1" dirty="0"/>
              <a:t>(Coupling) / </a:t>
            </a:r>
            <a:r>
              <a:rPr lang="ko-KR" altLang="en-US" b="1" dirty="0"/>
              <a:t>의존성</a:t>
            </a:r>
            <a:r>
              <a:rPr lang="en-US" altLang="ko-KR" b="1" dirty="0"/>
              <a:t>(Dependency)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를 호출</a:t>
            </a:r>
            <a:r>
              <a:rPr lang="en-US" altLang="ko-KR" dirty="0"/>
              <a:t>/</a:t>
            </a:r>
            <a:r>
              <a:rPr lang="ko-KR" altLang="en-US" dirty="0"/>
              <a:t>참조</a:t>
            </a:r>
            <a:r>
              <a:rPr lang="en-US" altLang="ko-KR" dirty="0"/>
              <a:t>/</a:t>
            </a:r>
            <a:r>
              <a:rPr lang="ko-KR" altLang="en-US" dirty="0"/>
              <a:t>빌드 시 필요로 하면 </a:t>
            </a:r>
            <a:r>
              <a:rPr lang="en-US" altLang="ko-KR" b="1" dirty="0"/>
              <a:t>A → B </a:t>
            </a:r>
            <a:r>
              <a:rPr lang="ko-KR" altLang="en-US" b="1" dirty="0"/>
              <a:t>의존</a:t>
            </a:r>
            <a:endParaRPr lang="ko-KR" altLang="en-US" dirty="0"/>
          </a:p>
          <a:p>
            <a:r>
              <a:rPr lang="ko-KR" altLang="en-US" dirty="0"/>
              <a:t>의존성이 많을수록 변경 전파</a:t>
            </a:r>
            <a:r>
              <a:rPr lang="en-US" altLang="ko-KR" dirty="0"/>
              <a:t>(ripple effect)</a:t>
            </a:r>
            <a:r>
              <a:rPr lang="ko-KR" altLang="en-US" dirty="0"/>
              <a:t>가 커져 유지보수성이 떨어집니다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3) </a:t>
            </a:r>
            <a:r>
              <a:rPr lang="ko-KR" altLang="en-US" b="1" dirty="0"/>
              <a:t>순환의존성</a:t>
            </a:r>
            <a:r>
              <a:rPr lang="en-US" altLang="ko-KR" b="1" dirty="0"/>
              <a:t>(Cyclic Dependency)</a:t>
            </a:r>
          </a:p>
          <a:p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 의존하고</a:t>
            </a:r>
            <a:r>
              <a:rPr lang="en-US" altLang="ko-KR" dirty="0"/>
              <a:t>, B</a:t>
            </a:r>
            <a:r>
              <a:rPr lang="ko-KR" altLang="en-US" dirty="0"/>
              <a:t>가 다시 </a:t>
            </a:r>
            <a:r>
              <a:rPr lang="en-US" altLang="ko-KR" dirty="0"/>
              <a:t>A</a:t>
            </a:r>
            <a:r>
              <a:rPr lang="ko-KR" altLang="en-US" dirty="0"/>
              <a:t>에 의존하는 상태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A→B→C→A </a:t>
            </a:r>
            <a:r>
              <a:rPr lang="ko-KR" altLang="en-US" dirty="0"/>
              <a:t>같은 루프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이게 모듈성을 망치는 이유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독립 빌드</a:t>
            </a:r>
            <a:r>
              <a:rPr lang="en-US" altLang="ko-KR" dirty="0"/>
              <a:t>/</a:t>
            </a:r>
            <a:r>
              <a:rPr lang="ko-KR" altLang="en-US" dirty="0"/>
              <a:t>배포가 어려움</a:t>
            </a:r>
          </a:p>
          <a:p>
            <a:pPr lvl="1"/>
            <a:r>
              <a:rPr lang="ko-KR" altLang="en-US" dirty="0"/>
              <a:t>테스트 격리가 어려움</a:t>
            </a:r>
          </a:p>
          <a:p>
            <a:pPr lvl="1"/>
            <a:r>
              <a:rPr lang="ko-KR" altLang="en-US" dirty="0"/>
              <a:t>변경 영향 범위가 “</a:t>
            </a:r>
            <a:r>
              <a:rPr lang="ko-KR" altLang="en-US" dirty="0" err="1"/>
              <a:t>원형”으로</a:t>
            </a:r>
            <a:r>
              <a:rPr lang="ko-KR" altLang="en-US" dirty="0"/>
              <a:t> 번짐</a:t>
            </a:r>
          </a:p>
          <a:p>
            <a:pPr lvl="1"/>
            <a:r>
              <a:rPr lang="ko-KR" altLang="en-US" dirty="0"/>
              <a:t>아키텍처 경계가 사실상 무너짐</a:t>
            </a:r>
            <a:br>
              <a:rPr lang="ko-KR" altLang="en-US" dirty="0"/>
            </a:br>
            <a:r>
              <a:rPr lang="ko-KR" altLang="en-US" dirty="0"/>
              <a:t>→ 그래서 </a:t>
            </a:r>
            <a:r>
              <a:rPr lang="en-US" altLang="ko-KR" dirty="0"/>
              <a:t>17p</a:t>
            </a:r>
            <a:r>
              <a:rPr lang="ko-KR" altLang="en-US" dirty="0"/>
              <a:t>처럼 </a:t>
            </a:r>
            <a:r>
              <a:rPr lang="en-US" altLang="ko-KR" dirty="0"/>
              <a:t>CI</a:t>
            </a:r>
            <a:r>
              <a:rPr lang="ko-KR" altLang="en-US" dirty="0"/>
              <a:t>에서 자동 감지</a:t>
            </a:r>
            <a:r>
              <a:rPr lang="en-US" altLang="ko-KR" dirty="0"/>
              <a:t>/</a:t>
            </a:r>
            <a:r>
              <a:rPr lang="ko-KR" altLang="en-US" dirty="0"/>
              <a:t>차단하는 </a:t>
            </a:r>
            <a:r>
              <a:rPr lang="en-US" altLang="ko-KR" dirty="0"/>
              <a:t>Fitness Function </a:t>
            </a:r>
            <a:r>
              <a:rPr lang="ko-KR" altLang="en-US" dirty="0"/>
              <a:t>예시로 자주 씁니다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</a:t>
            </a:r>
            <a:r>
              <a:rPr lang="en-US" altLang="ko-KR" dirty="0"/>
              <a:t>GenAI </a:t>
            </a:r>
            <a:r>
              <a:rPr lang="ko-KR" altLang="en-US" dirty="0"/>
              <a:t>시스템의 본질 때문에 “측정</a:t>
            </a:r>
            <a:r>
              <a:rPr lang="en-US" altLang="ko-KR" dirty="0"/>
              <a:t>/</a:t>
            </a:r>
            <a:r>
              <a:rPr lang="ko-KR" altLang="en-US" dirty="0"/>
              <a:t>거버넌스가 더 </a:t>
            </a:r>
            <a:r>
              <a:rPr lang="ko-KR" altLang="en-US" dirty="0" err="1"/>
              <a:t>중요해졌다”는</a:t>
            </a:r>
            <a:r>
              <a:rPr lang="ko-KR" altLang="en-US" dirty="0"/>
              <a:t> 논리를 제공합니다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LLM</a:t>
            </a:r>
            <a:r>
              <a:rPr lang="ko-KR" altLang="en-US" b="1" dirty="0"/>
              <a:t>의 비결정성</a:t>
            </a:r>
            <a:endParaRPr lang="ko-KR" altLang="en-US" dirty="0"/>
          </a:p>
          <a:p>
            <a:r>
              <a:rPr lang="en-US" altLang="ko-KR" dirty="0"/>
              <a:t>LLM</a:t>
            </a:r>
            <a:r>
              <a:rPr lang="ko-KR" altLang="en-US" dirty="0"/>
              <a:t>은 같은 입력이라도 시점</a:t>
            </a:r>
            <a:r>
              <a:rPr lang="en-US" altLang="ko-KR" dirty="0"/>
              <a:t>/</a:t>
            </a:r>
            <a:r>
              <a:rPr lang="ko-KR" altLang="en-US" dirty="0"/>
              <a:t>프롬프트</a:t>
            </a:r>
            <a:r>
              <a:rPr lang="en-US" altLang="ko-KR" dirty="0"/>
              <a:t>/</a:t>
            </a:r>
            <a:r>
              <a:rPr lang="ko-KR" altLang="en-US" dirty="0"/>
              <a:t>모델</a:t>
            </a:r>
            <a:r>
              <a:rPr lang="en-US" altLang="ko-KR" dirty="0"/>
              <a:t>/</a:t>
            </a:r>
            <a:r>
              <a:rPr lang="ko-KR" altLang="en-US" dirty="0"/>
              <a:t>도구 상태에 따라 출력이 달라질 수 있습니다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변화 민감성</a:t>
            </a:r>
            <a:endParaRPr lang="ko-KR" altLang="en-US" dirty="0"/>
          </a:p>
          <a:p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프롬프트 수정</a:t>
            </a:r>
            <a:r>
              <a:rPr lang="en-US" altLang="ko-KR" dirty="0"/>
              <a:t>, </a:t>
            </a:r>
            <a:r>
              <a:rPr lang="ko-KR" altLang="en-US" dirty="0"/>
              <a:t>모델 버전 변경 같은 작은 변화도 품질에 큰 영향을 줄 수 있어</a:t>
            </a:r>
            <a:br>
              <a:rPr lang="ko-KR" altLang="en-US" dirty="0"/>
            </a:br>
            <a:r>
              <a:rPr lang="ko-KR" altLang="en-US" b="1" dirty="0"/>
              <a:t>회귀</a:t>
            </a:r>
            <a:r>
              <a:rPr lang="en-US" altLang="ko-KR" b="1" dirty="0"/>
              <a:t>(regression) </a:t>
            </a:r>
            <a:r>
              <a:rPr lang="ko-KR" altLang="en-US" b="1" dirty="0"/>
              <a:t>탐지</a:t>
            </a:r>
            <a:r>
              <a:rPr lang="ko-KR" altLang="en-US" dirty="0"/>
              <a:t>가 필수입니다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관측가능성 </a:t>
            </a:r>
            <a:r>
              <a:rPr lang="en-US" altLang="ko-KR" b="1" dirty="0"/>
              <a:t>+ </a:t>
            </a:r>
            <a:r>
              <a:rPr lang="ko-KR" altLang="en-US" b="1" dirty="0"/>
              <a:t>평가</a:t>
            </a:r>
            <a:r>
              <a:rPr lang="en-US" altLang="ko-KR" b="1" dirty="0"/>
              <a:t>(Evaluation) </a:t>
            </a:r>
            <a:r>
              <a:rPr lang="ko-KR" altLang="en-US" b="1" dirty="0"/>
              <a:t>표준 스택</a:t>
            </a:r>
            <a:endParaRPr lang="ko-KR" altLang="en-US" dirty="0"/>
          </a:p>
          <a:p>
            <a:r>
              <a:rPr lang="ko-KR" altLang="en-US" dirty="0"/>
              <a:t>요즘 트렌드는 </a:t>
            </a:r>
            <a:r>
              <a:rPr lang="en-US" altLang="ko-KR" dirty="0"/>
              <a:t>Trace-First: “</a:t>
            </a:r>
            <a:r>
              <a:rPr lang="ko-KR" altLang="en-US" dirty="0"/>
              <a:t>전체 결과보다 단계별 </a:t>
            </a:r>
            <a:r>
              <a:rPr lang="en-US" altLang="ko-KR" dirty="0"/>
              <a:t>trace</a:t>
            </a:r>
            <a:r>
              <a:rPr lang="ko-KR" altLang="en-US" dirty="0"/>
              <a:t>를 먼저 </a:t>
            </a:r>
            <a:r>
              <a:rPr lang="ko-KR" altLang="en-US" dirty="0" err="1"/>
              <a:t>확보”하는</a:t>
            </a:r>
            <a:r>
              <a:rPr lang="ko-KR" altLang="en-US" dirty="0"/>
              <a:t> 접근입니다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슬라이드에 나온 예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OpenAI Tracing</a:t>
            </a:r>
            <a:r>
              <a:rPr lang="en-US" altLang="ko-KR" dirty="0"/>
              <a:t>: </a:t>
            </a:r>
            <a:r>
              <a:rPr lang="ko-KR" altLang="en-US" dirty="0"/>
              <a:t>호출</a:t>
            </a:r>
            <a:r>
              <a:rPr lang="en-US" altLang="ko-KR" dirty="0"/>
              <a:t>/</a:t>
            </a:r>
            <a:r>
              <a:rPr lang="ko-KR" altLang="en-US" dirty="0"/>
              <a:t>단계 추적</a:t>
            </a:r>
          </a:p>
          <a:p>
            <a:pPr lvl="1"/>
            <a:r>
              <a:rPr lang="en-US" altLang="ko-KR" b="1" dirty="0" err="1"/>
              <a:t>Langfuse</a:t>
            </a:r>
            <a:r>
              <a:rPr lang="en-US" altLang="ko-KR" b="1" dirty="0"/>
              <a:t> Evals</a:t>
            </a:r>
            <a:r>
              <a:rPr lang="en-US" altLang="ko-KR" dirty="0"/>
              <a:t>: </a:t>
            </a:r>
            <a:r>
              <a:rPr lang="ko-KR" altLang="en-US" dirty="0"/>
              <a:t>평가 및 관측 플랫폼</a:t>
            </a:r>
            <a:r>
              <a:rPr lang="en-US" altLang="ko-KR" dirty="0"/>
              <a:t>(LLM </a:t>
            </a:r>
            <a:r>
              <a:rPr lang="ko-KR" altLang="en-US" dirty="0"/>
              <a:t>관측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/>
              <a:t>Agent Step Trace</a:t>
            </a:r>
            <a:r>
              <a:rPr lang="en-US" altLang="ko-KR" dirty="0"/>
              <a:t>: </a:t>
            </a:r>
            <a:r>
              <a:rPr lang="ko-KR" altLang="en-US" dirty="0"/>
              <a:t>에이전트 단계별 실행 기록</a:t>
            </a:r>
          </a:p>
          <a:p>
            <a:r>
              <a:rPr lang="ko-KR" altLang="en-US" dirty="0"/>
              <a:t>아래 흐름도</a:t>
            </a:r>
            <a:r>
              <a:rPr lang="en-US" altLang="ko-KR" dirty="0"/>
              <a:t>(</a:t>
            </a:r>
            <a:r>
              <a:rPr lang="ko-KR" altLang="en-US" dirty="0"/>
              <a:t>비결정적 </a:t>
            </a:r>
            <a:r>
              <a:rPr lang="en-US" altLang="ko-KR" dirty="0"/>
              <a:t>LLM → </a:t>
            </a:r>
            <a:r>
              <a:rPr lang="ko-KR" altLang="en-US" dirty="0"/>
              <a:t>변화 민감성 → </a:t>
            </a:r>
            <a:r>
              <a:rPr lang="en-US" altLang="ko-KR" dirty="0"/>
              <a:t>Trace-First → </a:t>
            </a:r>
            <a:r>
              <a:rPr lang="ko-KR" altLang="en-US" dirty="0"/>
              <a:t>지속적 평가</a:t>
            </a:r>
            <a:r>
              <a:rPr lang="en-US" altLang="ko-KR" dirty="0"/>
              <a:t>)</a:t>
            </a:r>
            <a:r>
              <a:rPr lang="ko-KR" altLang="en-US" dirty="0"/>
              <a:t>는</a:t>
            </a:r>
            <a:br>
              <a:rPr lang="ko-KR" altLang="en-US" dirty="0"/>
            </a:br>
            <a:r>
              <a:rPr lang="en-US" altLang="ko-KR" b="1" dirty="0"/>
              <a:t>GenAI </a:t>
            </a:r>
            <a:r>
              <a:rPr lang="ko-KR" altLang="en-US" b="1" dirty="0"/>
              <a:t>시스템 품질 유지는 ‘관측</a:t>
            </a:r>
            <a:r>
              <a:rPr lang="en-US" altLang="ko-KR" b="1" dirty="0"/>
              <a:t>+</a:t>
            </a:r>
            <a:r>
              <a:rPr lang="ko-KR" altLang="en-US" b="1" dirty="0" err="1"/>
              <a:t>평가’가</a:t>
            </a:r>
            <a:r>
              <a:rPr lang="ko-KR" altLang="en-US" b="1" dirty="0"/>
              <a:t> 전제</a:t>
            </a:r>
            <a:r>
              <a:rPr lang="ko-KR" altLang="en-US" dirty="0"/>
              <a:t>임을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OpenAI Tracing / </a:t>
            </a:r>
            <a:r>
              <a:rPr lang="en-US" altLang="ko-KR" b="1" dirty="0" err="1"/>
              <a:t>Langfuse</a:t>
            </a:r>
            <a:r>
              <a:rPr lang="en-US" altLang="ko-KR" b="1" dirty="0"/>
              <a:t> Evals / Agent Step Trace </a:t>
            </a:r>
            <a:r>
              <a:rPr lang="ko-KR" altLang="en-US" b="1" dirty="0"/>
              <a:t>자세히</a:t>
            </a:r>
          </a:p>
          <a:p>
            <a:r>
              <a:rPr lang="en-US" altLang="ko-KR" b="1" dirty="0"/>
              <a:t>1) OpenAI Tracing(Agents SDK)</a:t>
            </a:r>
          </a:p>
          <a:p>
            <a:r>
              <a:rPr lang="en-US" altLang="ko-KR" dirty="0"/>
              <a:t>OpenAI Agents SDK</a:t>
            </a:r>
            <a:r>
              <a:rPr lang="ko-KR" altLang="en-US" dirty="0"/>
              <a:t>에는 에이전트 실행 중 발생하는 이벤트</a:t>
            </a:r>
            <a:r>
              <a:rPr lang="en-US" altLang="ko-KR" dirty="0"/>
              <a:t>(LLM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툴 호출</a:t>
            </a:r>
            <a:r>
              <a:rPr lang="en-US" altLang="ko-KR" dirty="0"/>
              <a:t>, handoff, guardrail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b="1" dirty="0" err="1"/>
              <a:t>트레이스로</a:t>
            </a:r>
            <a:r>
              <a:rPr lang="ko-KR" altLang="en-US" b="1" dirty="0"/>
              <a:t> 기록</a:t>
            </a:r>
            <a:r>
              <a:rPr lang="ko-KR" altLang="en-US" dirty="0"/>
              <a:t>하는 기능이 내장되어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장점</a:t>
            </a:r>
            <a:r>
              <a:rPr lang="en-US" altLang="ko-KR" dirty="0"/>
              <a:t>: “</a:t>
            </a:r>
            <a:r>
              <a:rPr lang="ko-KR" altLang="en-US" dirty="0"/>
              <a:t>요청 </a:t>
            </a:r>
            <a:r>
              <a:rPr lang="en-US" altLang="ko-KR" dirty="0"/>
              <a:t>1</a:t>
            </a:r>
            <a:r>
              <a:rPr lang="ko-KR" altLang="en-US" dirty="0"/>
              <a:t>건이 어떤 단계를 거쳐 왜 그런 답이 </a:t>
            </a:r>
            <a:r>
              <a:rPr lang="ko-KR" altLang="en-US" dirty="0" err="1"/>
              <a:t>나왔는지”를</a:t>
            </a:r>
            <a:r>
              <a:rPr lang="ko-KR" altLang="en-US" dirty="0"/>
              <a:t> 재현</a:t>
            </a:r>
            <a:r>
              <a:rPr lang="en-US" altLang="ko-KR" dirty="0"/>
              <a:t>/</a:t>
            </a:r>
            <a:r>
              <a:rPr lang="ko-KR" altLang="en-US" dirty="0"/>
              <a:t>디버깅 가능</a:t>
            </a:r>
          </a:p>
          <a:p>
            <a:r>
              <a:rPr lang="ko-KR" altLang="en-US" dirty="0"/>
              <a:t>기록 대상 예</a:t>
            </a:r>
            <a:r>
              <a:rPr lang="en-US" altLang="ko-KR" dirty="0"/>
              <a:t>: </a:t>
            </a:r>
            <a:r>
              <a:rPr lang="ko-KR" altLang="en-US" dirty="0"/>
              <a:t>모델 호출</a:t>
            </a:r>
            <a:r>
              <a:rPr lang="en-US" altLang="ko-KR" dirty="0"/>
              <a:t>, </a:t>
            </a:r>
            <a:r>
              <a:rPr lang="ko-KR" altLang="en-US" dirty="0"/>
              <a:t>툴 인풋</a:t>
            </a:r>
            <a:r>
              <a:rPr lang="en-US" altLang="ko-KR" dirty="0"/>
              <a:t>/</a:t>
            </a:r>
            <a:r>
              <a:rPr lang="ko-KR" altLang="en-US" dirty="0"/>
              <a:t>아웃풋</a:t>
            </a:r>
            <a:r>
              <a:rPr lang="en-US" altLang="ko-KR" dirty="0"/>
              <a:t>, </a:t>
            </a:r>
            <a:r>
              <a:rPr lang="ko-KR" altLang="en-US" dirty="0"/>
              <a:t>에이전트 전환</a:t>
            </a:r>
            <a:r>
              <a:rPr lang="en-US" altLang="ko-KR" dirty="0"/>
              <a:t>, </a:t>
            </a:r>
            <a:r>
              <a:rPr lang="ko-KR" altLang="en-US" dirty="0"/>
              <a:t>가드레일 이벤트 등 </a:t>
            </a:r>
          </a:p>
          <a:p>
            <a:r>
              <a:rPr lang="en-US" altLang="ko-KR" b="1" dirty="0"/>
              <a:t>2) Agent Step Trace</a:t>
            </a:r>
          </a:p>
          <a:p>
            <a:r>
              <a:rPr lang="ko-KR" altLang="en-US" dirty="0"/>
              <a:t>“한 </a:t>
            </a:r>
            <a:r>
              <a:rPr lang="ko-KR" altLang="en-US" dirty="0" err="1"/>
              <a:t>요청”을</a:t>
            </a:r>
            <a:r>
              <a:rPr lang="ko-KR" altLang="en-US" dirty="0"/>
              <a:t> 하나의 </a:t>
            </a:r>
            <a:r>
              <a:rPr lang="en-US" altLang="ko-KR" dirty="0"/>
              <a:t>trace</a:t>
            </a:r>
            <a:r>
              <a:rPr lang="ko-KR" altLang="en-US" dirty="0"/>
              <a:t>로 묶되</a:t>
            </a:r>
            <a:r>
              <a:rPr lang="en-US" altLang="ko-KR" dirty="0"/>
              <a:t>, </a:t>
            </a:r>
            <a:r>
              <a:rPr lang="ko-KR" altLang="en-US" dirty="0"/>
              <a:t>그 안에서 **에이전트 단계별 </a:t>
            </a:r>
            <a:r>
              <a:rPr lang="en-US" altLang="ko-KR" dirty="0"/>
              <a:t>span(</a:t>
            </a:r>
            <a:r>
              <a:rPr lang="ko-KR" altLang="en-US" dirty="0"/>
              <a:t>구간</a:t>
            </a:r>
            <a:r>
              <a:rPr lang="en-US" altLang="ko-KR" dirty="0"/>
              <a:t>)**</a:t>
            </a:r>
            <a:r>
              <a:rPr lang="ko-KR" altLang="en-US" dirty="0"/>
              <a:t>을 나눠 기록하는 방식입니다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멀티에이전트에서는</a:t>
            </a:r>
            <a:r>
              <a:rPr lang="ko-KR" altLang="en-US" dirty="0"/>
              <a:t> 최종 답만 보면 원인을 모릅니다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→ “Retriever</a:t>
            </a:r>
            <a:r>
              <a:rPr lang="ko-KR" altLang="en-US" dirty="0"/>
              <a:t>가 틀렸나</a:t>
            </a:r>
            <a:r>
              <a:rPr lang="en-US" altLang="ko-KR" dirty="0"/>
              <a:t>?”, “Validator</a:t>
            </a:r>
            <a:r>
              <a:rPr lang="ko-KR" altLang="en-US" dirty="0"/>
              <a:t>가 놓쳤나</a:t>
            </a:r>
            <a:r>
              <a:rPr lang="en-US" altLang="ko-KR" dirty="0"/>
              <a:t>?”, “Tool</a:t>
            </a:r>
            <a:r>
              <a:rPr lang="ko-KR" altLang="en-US" dirty="0"/>
              <a:t>이 타임아웃 났나</a:t>
            </a:r>
            <a:r>
              <a:rPr lang="en-US" altLang="ko-KR" dirty="0"/>
              <a:t>?”</a:t>
            </a:r>
            <a:r>
              <a:rPr lang="ko-KR" altLang="en-US" dirty="0"/>
              <a:t>를 단계별로 봐야 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3) </a:t>
            </a:r>
            <a:r>
              <a:rPr lang="en-US" altLang="ko-KR" b="1" dirty="0" err="1"/>
              <a:t>Langfuse</a:t>
            </a:r>
            <a:r>
              <a:rPr lang="en-US" altLang="ko-KR" b="1" dirty="0"/>
              <a:t> Evals</a:t>
            </a:r>
          </a:p>
          <a:p>
            <a:r>
              <a:rPr lang="en-US" altLang="ko-KR" dirty="0" err="1"/>
              <a:t>Langfuse</a:t>
            </a:r>
            <a:r>
              <a:rPr lang="ko-KR" altLang="en-US" dirty="0"/>
              <a:t>는 </a:t>
            </a:r>
            <a:r>
              <a:rPr lang="en-US" altLang="ko-KR" dirty="0"/>
              <a:t>trace</a:t>
            </a:r>
            <a:r>
              <a:rPr lang="ko-KR" altLang="en-US" dirty="0"/>
              <a:t>를 수집하고</a:t>
            </a:r>
            <a:r>
              <a:rPr lang="en-US" altLang="ko-KR" dirty="0"/>
              <a:t>, </a:t>
            </a:r>
            <a:r>
              <a:rPr lang="ko-KR" altLang="en-US" dirty="0"/>
              <a:t>그 위에 **평가</a:t>
            </a:r>
            <a:r>
              <a:rPr lang="en-US" altLang="ko-KR" dirty="0"/>
              <a:t>(Eval)**</a:t>
            </a:r>
            <a:r>
              <a:rPr lang="ko-KR" altLang="en-US" dirty="0"/>
              <a:t>를 붙여서 “품질을 수치화</a:t>
            </a:r>
            <a:r>
              <a:rPr lang="en-US" altLang="ko-KR" dirty="0"/>
              <a:t>/</a:t>
            </a:r>
            <a:r>
              <a:rPr lang="ko-KR" altLang="en-US" dirty="0" err="1"/>
              <a:t>추적”하는</a:t>
            </a:r>
            <a:r>
              <a:rPr lang="ko-KR" altLang="en-US" dirty="0"/>
              <a:t> 흐름을 지원합니다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UI </a:t>
            </a:r>
            <a:r>
              <a:rPr lang="ko-KR" altLang="en-US" dirty="0"/>
              <a:t>기반 </a:t>
            </a:r>
            <a:r>
              <a:rPr lang="en-US" altLang="ko-KR" dirty="0"/>
              <a:t>eval</a:t>
            </a:r>
            <a:r>
              <a:rPr lang="ko-KR" altLang="en-US" dirty="0"/>
              <a:t>로 부족하면 **외부 평가 파이프라인</a:t>
            </a:r>
            <a:r>
              <a:rPr lang="en-US" altLang="ko-KR" dirty="0"/>
              <a:t>(external evaluation pipeline)**</a:t>
            </a:r>
            <a:r>
              <a:rPr lang="ko-KR" altLang="en-US" dirty="0"/>
              <a:t>로 확장하는 가이드도 제공합니다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**“아키텍처 특성</a:t>
            </a:r>
            <a:r>
              <a:rPr lang="en-US" altLang="ko-KR" dirty="0"/>
              <a:t>(quality attributes)</a:t>
            </a:r>
            <a:r>
              <a:rPr lang="ko-KR" altLang="en-US" dirty="0"/>
              <a:t>을 어디 범위까지 적용</a:t>
            </a:r>
            <a:r>
              <a:rPr lang="en-US" altLang="ko-KR" dirty="0"/>
              <a:t>·</a:t>
            </a:r>
            <a:r>
              <a:rPr lang="ko-KR" altLang="en-US" dirty="0"/>
              <a:t>측정</a:t>
            </a:r>
            <a:r>
              <a:rPr lang="en-US" altLang="ko-KR" dirty="0"/>
              <a:t>·</a:t>
            </a:r>
            <a:r>
              <a:rPr lang="ko-KR" altLang="en-US" dirty="0"/>
              <a:t>책임질 것인가”**가 실무에서 가장 많이 깨지는 지점임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정하는 대표 개념이 </a:t>
            </a:r>
            <a:r>
              <a:rPr lang="en-US" altLang="ko-KR" b="1" dirty="0"/>
              <a:t>Architecture Quantum</a:t>
            </a:r>
            <a:r>
              <a:rPr lang="en-US" altLang="ko-KR" dirty="0"/>
              <a:t>(</a:t>
            </a:r>
            <a:r>
              <a:rPr lang="ko-KR" altLang="en-US" dirty="0"/>
              <a:t>아키텍처 양자</a:t>
            </a:r>
            <a:r>
              <a:rPr lang="en-US" altLang="ko-KR" dirty="0"/>
              <a:t>)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i="1" dirty="0"/>
              <a:t>독립적으로 실행</a:t>
            </a:r>
            <a:r>
              <a:rPr lang="en-US" altLang="ko-KR" i="1" dirty="0"/>
              <a:t>/</a:t>
            </a:r>
            <a:r>
              <a:rPr lang="ko-KR" altLang="en-US" i="1" dirty="0"/>
              <a:t>배포 가능한 최소 단위</a:t>
            </a:r>
            <a:r>
              <a:rPr lang="ko-KR" altLang="en-US" dirty="0"/>
              <a:t>로 범위를 잡자는 제안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용어</a:t>
            </a:r>
            <a:r>
              <a:rPr lang="en-US" altLang="ko-KR" b="1" dirty="0"/>
              <a:t>/</a:t>
            </a:r>
            <a:r>
              <a:rPr lang="ko-KR" altLang="en-US" b="1" dirty="0"/>
              <a:t>약어 풀이</a:t>
            </a:r>
          </a:p>
          <a:p>
            <a:r>
              <a:rPr lang="en-US" altLang="ko-KR" b="1" dirty="0"/>
              <a:t>E2E (End-to-End)</a:t>
            </a:r>
            <a:r>
              <a:rPr lang="en-US" altLang="ko-KR" dirty="0"/>
              <a:t>: </a:t>
            </a:r>
            <a:r>
              <a:rPr lang="ko-KR" altLang="en-US" dirty="0" err="1"/>
              <a:t>프론트엔드</a:t>
            </a:r>
            <a:r>
              <a:rPr lang="ko-KR" altLang="en-US" dirty="0"/>
              <a:t> 입력부터 </a:t>
            </a:r>
            <a:r>
              <a:rPr lang="ko-KR" altLang="en-US" dirty="0" err="1"/>
              <a:t>백엔드</a:t>
            </a:r>
            <a:r>
              <a:rPr lang="ko-KR" altLang="en-US" dirty="0"/>
              <a:t> 처리</a:t>
            </a:r>
            <a:r>
              <a:rPr lang="en-US" altLang="ko-KR" dirty="0"/>
              <a:t>·</a:t>
            </a:r>
            <a:r>
              <a:rPr lang="ko-KR" altLang="en-US" dirty="0"/>
              <a:t>응답까지 전체 흐름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Architecture Quantum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이 단위는 </a:t>
            </a:r>
            <a:r>
              <a:rPr lang="ko-KR" altLang="en-US" b="1" dirty="0"/>
              <a:t>독립 배포</a:t>
            </a:r>
            <a:r>
              <a:rPr lang="ko-KR" altLang="en-US" dirty="0"/>
              <a:t>가 가능하고”</a:t>
            </a:r>
          </a:p>
          <a:p>
            <a:pPr lvl="1"/>
            <a:r>
              <a:rPr lang="ko-KR" altLang="en-US" dirty="0"/>
              <a:t>“내부적으로는 </a:t>
            </a:r>
            <a:r>
              <a:rPr lang="ko-KR" altLang="en-US" b="1" dirty="0"/>
              <a:t>기능 응집도가 높고</a:t>
            </a:r>
            <a:r>
              <a:rPr lang="en-US" altLang="ko-KR" dirty="0"/>
              <a:t>(high cohesion)”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외부와는 </a:t>
            </a:r>
            <a:r>
              <a:rPr lang="ko-KR" altLang="en-US" b="1" dirty="0"/>
              <a:t>정책</a:t>
            </a:r>
            <a:r>
              <a:rPr lang="en-US" altLang="ko-KR" b="1" dirty="0"/>
              <a:t>/</a:t>
            </a:r>
            <a:r>
              <a:rPr lang="ko-KR" altLang="en-US" b="1" dirty="0"/>
              <a:t>데이터 결합이 낮으며</a:t>
            </a:r>
            <a:r>
              <a:rPr lang="en-US" altLang="ko-KR" dirty="0"/>
              <a:t>(low coupling)”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특히 **동기 통신</a:t>
            </a:r>
            <a:r>
              <a:rPr lang="en-US" altLang="ko-KR" dirty="0"/>
              <a:t>(synchronous call)**</a:t>
            </a:r>
            <a:r>
              <a:rPr lang="ko-KR" altLang="en-US" dirty="0"/>
              <a:t>이 많아질수록 같은 양자에 묶일 가능성이 </a:t>
            </a:r>
            <a:r>
              <a:rPr lang="ko-KR" altLang="en-US" dirty="0" err="1"/>
              <a:t>커진다”는</a:t>
            </a:r>
            <a:r>
              <a:rPr lang="ko-KR" altLang="en-US" dirty="0"/>
              <a:t> 관점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발표 포인트</a:t>
            </a:r>
            <a:r>
              <a:rPr lang="en-US" altLang="ko-KR" b="1" dirty="0"/>
              <a:t>(</a:t>
            </a:r>
            <a:r>
              <a:rPr lang="ko-KR" altLang="en-US" b="1" dirty="0"/>
              <a:t>쉽게 설명하는 말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“우리가 ‘응답시간이 </a:t>
            </a:r>
            <a:r>
              <a:rPr lang="en-US" altLang="ko-KR" dirty="0"/>
              <a:t>2</a:t>
            </a:r>
            <a:r>
              <a:rPr lang="ko-KR" altLang="en-US" dirty="0"/>
              <a:t>초 이하여야 한다’ 같은 특성을 말할 때</a:t>
            </a:r>
            <a:r>
              <a:rPr lang="en-US" altLang="ko-KR" dirty="0"/>
              <a:t>, </a:t>
            </a:r>
            <a:r>
              <a:rPr lang="ko-KR" altLang="en-US" b="1" dirty="0"/>
              <a:t>그 </a:t>
            </a:r>
            <a:r>
              <a:rPr lang="en-US" altLang="ko-KR" b="1" dirty="0"/>
              <a:t>2</a:t>
            </a:r>
            <a:r>
              <a:rPr lang="ko-KR" altLang="en-US" b="1" dirty="0"/>
              <a:t>초는 </a:t>
            </a:r>
            <a:r>
              <a:rPr lang="ko-KR" altLang="en-US" b="1" dirty="0" err="1"/>
              <a:t>프론트→오케스트레이터→에이전트→툴→모델→응답</a:t>
            </a:r>
            <a:r>
              <a:rPr lang="ko-KR" altLang="en-US" dirty="0"/>
              <a:t> 전부를 포함하나요</a:t>
            </a:r>
            <a:r>
              <a:rPr lang="en-US" altLang="ko-KR" dirty="0"/>
              <a:t>? </a:t>
            </a:r>
            <a:r>
              <a:rPr lang="ko-KR" altLang="en-US" dirty="0"/>
              <a:t>아니면 </a:t>
            </a:r>
            <a:r>
              <a:rPr lang="ko-KR" altLang="en-US" dirty="0" err="1"/>
              <a:t>백엔드</a:t>
            </a:r>
            <a:r>
              <a:rPr lang="ko-KR" altLang="en-US" dirty="0"/>
              <a:t> 한 서비스만인가요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b="1" dirty="0"/>
              <a:t>범위가 정의되지 않으면 측정도</a:t>
            </a:r>
            <a:r>
              <a:rPr lang="en-US" altLang="ko-KR" b="1" dirty="0"/>
              <a:t>, </a:t>
            </a:r>
            <a:r>
              <a:rPr lang="ko-KR" altLang="en-US" b="1" dirty="0"/>
              <a:t>책임도</a:t>
            </a:r>
            <a:r>
              <a:rPr lang="en-US" altLang="ko-KR" b="1" dirty="0"/>
              <a:t>, </a:t>
            </a:r>
            <a:r>
              <a:rPr lang="ko-KR" altLang="en-US" b="1" dirty="0"/>
              <a:t>개선도 불가능</a:t>
            </a:r>
            <a:r>
              <a:rPr lang="ko-KR" altLang="en-US" dirty="0"/>
              <a:t>합니다</a:t>
            </a:r>
            <a:r>
              <a:rPr lang="en-US" altLang="ko-KR" dirty="0"/>
              <a:t>.”</a:t>
            </a:r>
          </a:p>
          <a:p>
            <a:r>
              <a:rPr lang="en-US" altLang="ko-KR" dirty="0"/>
              <a:t>“GenAI </a:t>
            </a:r>
            <a:r>
              <a:rPr lang="ko-KR" altLang="en-US" dirty="0" err="1"/>
              <a:t>멀티에이전트는</a:t>
            </a:r>
            <a:r>
              <a:rPr lang="ko-KR" altLang="en-US" dirty="0"/>
              <a:t> 호출 체인이 길어져서</a:t>
            </a:r>
            <a:r>
              <a:rPr lang="en-US" altLang="ko-KR" dirty="0"/>
              <a:t>, </a:t>
            </a:r>
            <a:r>
              <a:rPr lang="ko-KR" altLang="en-US" b="1" dirty="0"/>
              <a:t>범위 정의 없이는 항상 책임 공방</a:t>
            </a:r>
            <a:r>
              <a:rPr lang="ko-KR" altLang="en-US" dirty="0"/>
              <a:t>이 납니다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ko-KR" altLang="en-US" b="1" dirty="0"/>
              <a:t>동기 통신</a:t>
            </a:r>
            <a:r>
              <a:rPr lang="en-US" altLang="ko-KR" b="1" dirty="0"/>
              <a:t>(synchronous communication)</a:t>
            </a:r>
            <a:r>
              <a:rPr lang="ko-KR" altLang="en-US" b="1" dirty="0"/>
              <a:t>이란</a:t>
            </a:r>
            <a:r>
              <a:rPr lang="en-US" altLang="ko-KR" b="1" dirty="0"/>
              <a:t>?</a:t>
            </a:r>
          </a:p>
          <a:p>
            <a:r>
              <a:rPr lang="ko-KR" altLang="en-US" b="1" dirty="0"/>
              <a:t>동기 통신</a:t>
            </a:r>
            <a:r>
              <a:rPr lang="en-US" altLang="ko-KR" dirty="0"/>
              <a:t>: 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를 호출한 뒤 </a:t>
            </a:r>
            <a:r>
              <a:rPr lang="en-US" altLang="ko-KR" b="1" dirty="0"/>
              <a:t>B</a:t>
            </a:r>
            <a:r>
              <a:rPr lang="ko-KR" altLang="en-US" b="1" dirty="0"/>
              <a:t>의 응답이 올 때까지 기다리는</a:t>
            </a:r>
            <a:r>
              <a:rPr lang="en-US" altLang="ko-KR" b="1" dirty="0"/>
              <a:t>(blocking) </a:t>
            </a:r>
            <a:r>
              <a:rPr lang="ko-KR" altLang="en-US" b="1" dirty="0"/>
              <a:t>방식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REST API </a:t>
            </a:r>
            <a:r>
              <a:rPr lang="ko-KR" altLang="en-US" dirty="0"/>
              <a:t>호출 후 응답 받을 때까지 대기</a:t>
            </a:r>
          </a:p>
          <a:p>
            <a:r>
              <a:rPr lang="ko-KR" altLang="en-US" dirty="0"/>
              <a:t>반대는 </a:t>
            </a:r>
            <a:r>
              <a:rPr lang="ko-KR" altLang="en-US" b="1" dirty="0"/>
              <a:t>비동기</a:t>
            </a:r>
            <a:r>
              <a:rPr lang="en-US" altLang="ko-KR" b="1" dirty="0"/>
              <a:t>(asynchronous)</a:t>
            </a:r>
            <a:r>
              <a:rPr lang="en-US" altLang="ko-KR" dirty="0"/>
              <a:t>: </a:t>
            </a:r>
            <a:r>
              <a:rPr lang="ko-KR" altLang="en-US" dirty="0"/>
              <a:t>요청만 보내고 나중에 결과를 받음</a:t>
            </a:r>
            <a:r>
              <a:rPr lang="en-US" altLang="ko-KR" dirty="0"/>
              <a:t>(</a:t>
            </a:r>
            <a:r>
              <a:rPr lang="ko-KR" altLang="en-US" dirty="0"/>
              <a:t>큐</a:t>
            </a:r>
            <a:r>
              <a:rPr lang="en-US" altLang="ko-KR" dirty="0"/>
              <a:t>/</a:t>
            </a:r>
            <a:r>
              <a:rPr lang="ko-KR" altLang="en-US" dirty="0"/>
              <a:t>이벤트</a:t>
            </a:r>
            <a:r>
              <a:rPr lang="en-US" altLang="ko-KR" dirty="0"/>
              <a:t>/</a:t>
            </a:r>
            <a:r>
              <a:rPr lang="ko-KR" altLang="en-US" dirty="0" err="1"/>
              <a:t>콜백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중요하냐면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동기 호출이 많을수록 </a:t>
            </a:r>
            <a:r>
              <a:rPr lang="ko-KR" altLang="en-US" b="1" dirty="0"/>
              <a:t>결합도↑</a:t>
            </a:r>
            <a:r>
              <a:rPr lang="en-US" altLang="ko-KR" b="1" dirty="0"/>
              <a:t>, </a:t>
            </a:r>
            <a:r>
              <a:rPr lang="ko-KR" altLang="en-US" b="1" dirty="0"/>
              <a:t>꼬리 지연</a:t>
            </a:r>
            <a:r>
              <a:rPr lang="en-US" altLang="ko-KR" b="1" dirty="0"/>
              <a:t>(p95/p99)↑</a:t>
            </a:r>
            <a:r>
              <a:rPr lang="en-US" altLang="ko-KR" dirty="0"/>
              <a:t>, </a:t>
            </a:r>
            <a:r>
              <a:rPr lang="ko-KR" altLang="en-US" dirty="0"/>
              <a:t>장애 전파↑</a:t>
            </a:r>
          </a:p>
          <a:p>
            <a:r>
              <a:rPr lang="ko-KR" altLang="en-US" dirty="0"/>
              <a:t>그래서 “</a:t>
            </a:r>
            <a:r>
              <a:rPr lang="en-US" altLang="ko-KR" dirty="0"/>
              <a:t>Architecture Quantum” </a:t>
            </a:r>
            <a:r>
              <a:rPr lang="ko-KR" altLang="en-US" dirty="0"/>
              <a:t>경계</a:t>
            </a:r>
            <a:r>
              <a:rPr lang="en-US" altLang="ko-KR" dirty="0"/>
              <a:t>(</a:t>
            </a:r>
            <a:r>
              <a:rPr lang="ko-KR" altLang="en-US" dirty="0"/>
              <a:t>같은 배포 단위로 묶을지</a:t>
            </a:r>
            <a:r>
              <a:rPr lang="en-US" altLang="ko-KR" dirty="0"/>
              <a:t>)</a:t>
            </a:r>
            <a:r>
              <a:rPr lang="ko-KR" altLang="en-US" dirty="0"/>
              <a:t>를 결정할 때 동기 호출 관계가 강한 힌트가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 err="1"/>
              <a:t>멀티에이전트</a:t>
            </a:r>
            <a:r>
              <a:rPr lang="ko-KR" altLang="en-US" dirty="0"/>
              <a:t> 시스템을 </a:t>
            </a:r>
            <a:r>
              <a:rPr lang="en-US" altLang="ko-KR" dirty="0"/>
              <a:t>E2E</a:t>
            </a:r>
            <a:r>
              <a:rPr lang="ko-KR" altLang="en-US" dirty="0"/>
              <a:t>로 설명할 때</a:t>
            </a:r>
            <a:r>
              <a:rPr lang="en-US" altLang="ko-KR" dirty="0"/>
              <a:t>, </a:t>
            </a:r>
            <a:r>
              <a:rPr lang="ko-KR" altLang="en-US" b="1" dirty="0"/>
              <a:t>레이어</a:t>
            </a:r>
            <a:r>
              <a:rPr lang="en-US" altLang="ko-KR" b="1" dirty="0"/>
              <a:t>(</a:t>
            </a:r>
            <a:r>
              <a:rPr lang="ko-KR" altLang="en-US" b="1" dirty="0"/>
              <a:t>계층</a:t>
            </a:r>
            <a:r>
              <a:rPr lang="en-US" altLang="ko-KR" b="1" dirty="0"/>
              <a:t>)</a:t>
            </a:r>
            <a:r>
              <a:rPr lang="ko-KR" altLang="en-US" b="1" dirty="0"/>
              <a:t>로 끊어서</a:t>
            </a:r>
            <a:r>
              <a:rPr lang="ko-KR" altLang="en-US" dirty="0"/>
              <a:t> 책임과 품질 특성을 매핑하면 설계</a:t>
            </a:r>
            <a:r>
              <a:rPr lang="en-US" altLang="ko-KR" dirty="0"/>
              <a:t>·</a:t>
            </a:r>
            <a:r>
              <a:rPr lang="ko-KR" altLang="en-US" dirty="0"/>
              <a:t>운영이 쉬워진다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그림</a:t>
            </a:r>
            <a:r>
              <a:rPr lang="en-US" altLang="ko-KR" b="1" dirty="0"/>
              <a:t>(</a:t>
            </a:r>
            <a:r>
              <a:rPr lang="ko-KR" altLang="en-US" b="1" dirty="0"/>
              <a:t>레이어</a:t>
            </a:r>
            <a:r>
              <a:rPr lang="en-US" altLang="ko-KR" b="1" dirty="0"/>
              <a:t>)</a:t>
            </a:r>
            <a:r>
              <a:rPr lang="ko-KR" altLang="en-US" b="1" dirty="0"/>
              <a:t>의 의미</a:t>
            </a:r>
          </a:p>
          <a:p>
            <a:r>
              <a:rPr lang="en-US" altLang="ko-KR" b="1" dirty="0"/>
              <a:t>Frontend (Web/Mobile UI, Streaming, HITL </a:t>
            </a:r>
            <a:r>
              <a:rPr lang="ko-KR" altLang="en-US" b="1" dirty="0"/>
              <a:t>승인</a:t>
            </a:r>
            <a:r>
              <a:rPr lang="en-US" altLang="ko-KR" b="1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사용자는 대개 “</a:t>
            </a:r>
            <a:r>
              <a:rPr lang="ko-KR" altLang="en-US" dirty="0" err="1"/>
              <a:t>대화”로</a:t>
            </a:r>
            <a:r>
              <a:rPr lang="ko-KR" altLang="en-US" dirty="0"/>
              <a:t> 보지만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b="1" dirty="0"/>
              <a:t>스트리밍</a:t>
            </a:r>
            <a:r>
              <a:rPr lang="en-US" altLang="ko-KR" b="1" dirty="0"/>
              <a:t>(Streaming)</a:t>
            </a:r>
            <a:r>
              <a:rPr lang="en-US" altLang="ko-KR" dirty="0"/>
              <a:t>, </a:t>
            </a:r>
            <a:r>
              <a:rPr lang="ko-KR" altLang="en-US" b="1" dirty="0"/>
              <a:t>승인</a:t>
            </a:r>
            <a:r>
              <a:rPr lang="en-US" altLang="ko-KR" b="1" dirty="0"/>
              <a:t>(HITL)</a:t>
            </a:r>
            <a:r>
              <a:rPr lang="en-US" altLang="ko-KR" dirty="0"/>
              <a:t>, </a:t>
            </a:r>
            <a:r>
              <a:rPr lang="ko-KR" altLang="en-US" b="1" dirty="0"/>
              <a:t>세션 상태</a:t>
            </a:r>
            <a:r>
              <a:rPr lang="ko-KR" altLang="en-US" dirty="0"/>
              <a:t>가 핵심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API Gateway (AuthN/Z, Rate Limit)</a:t>
            </a:r>
            <a:endParaRPr lang="ko-KR" altLang="en-US" dirty="0"/>
          </a:p>
          <a:p>
            <a:pPr lvl="1"/>
            <a:r>
              <a:rPr lang="en-US" altLang="ko-KR" b="1" dirty="0"/>
              <a:t>AuthN/</a:t>
            </a:r>
            <a:r>
              <a:rPr lang="en-US" altLang="ko-KR" b="1" dirty="0" err="1"/>
              <a:t>AuthZ</a:t>
            </a:r>
            <a:r>
              <a:rPr lang="en-US" altLang="ko-KR" dirty="0"/>
              <a:t>: </a:t>
            </a:r>
            <a:r>
              <a:rPr lang="ko-KR" altLang="en-US" dirty="0"/>
              <a:t>인증</a:t>
            </a:r>
            <a:r>
              <a:rPr lang="en-US" altLang="ko-KR" dirty="0"/>
              <a:t>(Authentication) / </a:t>
            </a:r>
            <a:r>
              <a:rPr lang="ko-KR" altLang="en-US" dirty="0"/>
              <a:t>인가</a:t>
            </a:r>
            <a:r>
              <a:rPr lang="en-US" altLang="ko-KR" dirty="0"/>
              <a:t>(Authorization)</a:t>
            </a:r>
          </a:p>
          <a:p>
            <a:pPr lvl="1"/>
            <a:r>
              <a:rPr lang="en-US" altLang="ko-KR" b="1" dirty="0"/>
              <a:t>Rate Limit</a:t>
            </a:r>
            <a:r>
              <a:rPr lang="en-US" altLang="ko-KR" dirty="0"/>
              <a:t>: </a:t>
            </a:r>
            <a:r>
              <a:rPr lang="ko-KR" altLang="en-US" dirty="0"/>
              <a:t>과도한 호출</a:t>
            </a:r>
            <a:r>
              <a:rPr lang="en-US" altLang="ko-KR" dirty="0"/>
              <a:t>(</a:t>
            </a:r>
            <a:r>
              <a:rPr lang="ko-KR" altLang="en-US" dirty="0"/>
              <a:t>비용 폭증</a:t>
            </a:r>
            <a:r>
              <a:rPr lang="en-US" altLang="ko-KR" dirty="0"/>
              <a:t>·</a:t>
            </a:r>
            <a:r>
              <a:rPr lang="ko-KR" altLang="en-US" dirty="0"/>
              <a:t>장애</a:t>
            </a:r>
            <a:r>
              <a:rPr lang="en-US" altLang="ko-KR" dirty="0"/>
              <a:t>)</a:t>
            </a:r>
            <a:r>
              <a:rPr lang="ko-KR" altLang="en-US" dirty="0"/>
              <a:t>을 막는 호출 제한</a:t>
            </a:r>
          </a:p>
          <a:p>
            <a:r>
              <a:rPr lang="en-US" altLang="ko-KR" b="1" dirty="0"/>
              <a:t>Agent Orchestrator (Workflow/Graph, </a:t>
            </a:r>
            <a:r>
              <a:rPr lang="ko-KR" altLang="en-US" b="1" dirty="0"/>
              <a:t>상태관리</a:t>
            </a:r>
            <a:r>
              <a:rPr lang="en-US" altLang="ko-KR" b="1" dirty="0"/>
              <a:t>, </a:t>
            </a:r>
            <a:r>
              <a:rPr lang="ko-KR" altLang="en-US" b="1" dirty="0"/>
              <a:t>재시도</a:t>
            </a:r>
            <a:r>
              <a:rPr lang="en-US" altLang="ko-KR" b="1" dirty="0"/>
              <a:t>)</a:t>
            </a:r>
            <a:endParaRPr lang="ko-KR" altLang="en-US" dirty="0"/>
          </a:p>
          <a:p>
            <a:pPr lvl="1"/>
            <a:r>
              <a:rPr lang="ko-KR" altLang="en-US" dirty="0" err="1"/>
              <a:t>멀티에이전트의</a:t>
            </a:r>
            <a:r>
              <a:rPr lang="ko-KR" altLang="en-US" dirty="0"/>
              <a:t> “심장”</a:t>
            </a:r>
            <a:r>
              <a:rPr lang="en-US" altLang="ko-KR" dirty="0"/>
              <a:t>: </a:t>
            </a:r>
            <a:r>
              <a:rPr lang="ko-KR" altLang="en-US" b="1" dirty="0"/>
              <a:t>그래프 실행</a:t>
            </a:r>
            <a:r>
              <a:rPr lang="en-US" altLang="ko-KR" dirty="0"/>
              <a:t>, </a:t>
            </a:r>
            <a:r>
              <a:rPr lang="ko-KR" altLang="en-US" b="1" dirty="0"/>
              <a:t>분기</a:t>
            </a:r>
            <a:r>
              <a:rPr lang="en-US" altLang="ko-KR" dirty="0"/>
              <a:t>, </a:t>
            </a:r>
            <a:r>
              <a:rPr lang="ko-KR" altLang="en-US" b="1" dirty="0"/>
              <a:t>재시도</a:t>
            </a:r>
            <a:r>
              <a:rPr lang="en-US" altLang="ko-KR" dirty="0"/>
              <a:t>, </a:t>
            </a:r>
            <a:r>
              <a:rPr lang="ko-KR" altLang="en-US" b="1" dirty="0"/>
              <a:t>체크포인트</a:t>
            </a:r>
            <a:endParaRPr lang="ko-KR" altLang="en-US" dirty="0"/>
          </a:p>
          <a:p>
            <a:r>
              <a:rPr lang="en-US" altLang="ko-KR" b="1" dirty="0"/>
              <a:t>Specialized Agents (Planner, Retriever, SQL, Image, Validator)</a:t>
            </a:r>
            <a:endParaRPr lang="ko-KR" altLang="en-US" dirty="0"/>
          </a:p>
          <a:p>
            <a:pPr lvl="1"/>
            <a:r>
              <a:rPr lang="ko-KR" altLang="en-US" dirty="0"/>
              <a:t>목적별 에이전트</a:t>
            </a:r>
            <a:r>
              <a:rPr lang="en-US" altLang="ko-KR" dirty="0"/>
              <a:t>: </a:t>
            </a:r>
            <a:r>
              <a:rPr lang="ko-KR" altLang="en-US" dirty="0"/>
              <a:t>계획</a:t>
            </a:r>
            <a:r>
              <a:rPr lang="en-US" altLang="ko-KR" dirty="0"/>
              <a:t>(Planner), </a:t>
            </a:r>
            <a:r>
              <a:rPr lang="ko-KR" altLang="en-US" dirty="0"/>
              <a:t>검색</a:t>
            </a:r>
            <a:r>
              <a:rPr lang="en-US" altLang="ko-KR" dirty="0"/>
              <a:t>(Retriever), SQL/NL2SQL,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(Validator)</a:t>
            </a:r>
          </a:p>
          <a:p>
            <a:r>
              <a:rPr lang="en-US" altLang="ko-KR" b="1" dirty="0"/>
              <a:t>Observability &amp; Evaluation (Trace, Metrics, Offline/Online Eval)</a:t>
            </a:r>
            <a:endParaRPr lang="ko-KR" altLang="en-US" dirty="0"/>
          </a:p>
          <a:p>
            <a:pPr lvl="1"/>
            <a:r>
              <a:rPr lang="ko-KR" altLang="en-US" dirty="0"/>
              <a:t>“잘 되고 있나</a:t>
            </a:r>
            <a:r>
              <a:rPr lang="en-US" altLang="ko-KR" dirty="0"/>
              <a:t>?”</a:t>
            </a:r>
            <a:r>
              <a:rPr lang="ko-KR" altLang="en-US" dirty="0"/>
              <a:t>를 보는 관측</a:t>
            </a:r>
            <a:r>
              <a:rPr lang="en-US" altLang="ko-KR" dirty="0"/>
              <a:t>(Observability) + </a:t>
            </a:r>
            <a:r>
              <a:rPr lang="ko-KR" altLang="en-US" dirty="0"/>
              <a:t>품질 평가</a:t>
            </a:r>
            <a:r>
              <a:rPr lang="en-US" altLang="ko-KR" dirty="0"/>
              <a:t>(Eval)</a:t>
            </a:r>
          </a:p>
          <a:p>
            <a:r>
              <a:rPr lang="en-US" altLang="ko-KR" b="1" dirty="0"/>
              <a:t>Tools &amp; Data (DB, Vector Store, Knowledge Graph, Ticketing)</a:t>
            </a:r>
            <a:endParaRPr lang="ko-KR" altLang="en-US" dirty="0"/>
          </a:p>
          <a:p>
            <a:pPr lvl="1"/>
            <a:r>
              <a:rPr lang="ko-KR" altLang="en-US" dirty="0"/>
              <a:t>실제 업무 도구</a:t>
            </a:r>
            <a:r>
              <a:rPr lang="en-US" altLang="ko-KR" dirty="0"/>
              <a:t>/</a:t>
            </a:r>
            <a:r>
              <a:rPr lang="ko-KR" altLang="en-US" dirty="0"/>
              <a:t>데이터</a:t>
            </a:r>
            <a:r>
              <a:rPr lang="en-US" altLang="ko-KR" dirty="0"/>
              <a:t>(DB, </a:t>
            </a:r>
            <a:r>
              <a:rPr lang="ko-KR" altLang="en-US" dirty="0"/>
              <a:t>벡터</a:t>
            </a:r>
            <a:r>
              <a:rPr lang="en-US" altLang="ko-KR" dirty="0"/>
              <a:t>DB, </a:t>
            </a:r>
            <a:r>
              <a:rPr lang="ko-KR" altLang="en-US" dirty="0"/>
              <a:t>지식그래프</a:t>
            </a:r>
            <a:r>
              <a:rPr lang="en-US" altLang="ko-KR" dirty="0"/>
              <a:t>, </a:t>
            </a:r>
            <a:r>
              <a:rPr lang="ko-KR" altLang="en-US" dirty="0"/>
              <a:t>티켓</a:t>
            </a:r>
            <a:r>
              <a:rPr lang="en-US" altLang="ko-KR" dirty="0"/>
              <a:t>/</a:t>
            </a:r>
            <a:r>
              <a:rPr lang="ko-KR" altLang="en-US" dirty="0"/>
              <a:t>워크플로우 등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하단 </a:t>
            </a:r>
            <a:r>
              <a:rPr lang="en-US" altLang="ko-KR" b="1" dirty="0"/>
              <a:t>3</a:t>
            </a:r>
            <a:r>
              <a:rPr lang="ko-KR" altLang="en-US" b="1" dirty="0"/>
              <a:t>개 키워드의 의미</a:t>
            </a:r>
          </a:p>
          <a:p>
            <a:r>
              <a:rPr lang="en-US" altLang="ko-KR" b="1" dirty="0"/>
              <a:t>Policy/Guardrails</a:t>
            </a:r>
            <a:r>
              <a:rPr lang="en-US" altLang="ko-KR" dirty="0"/>
              <a:t>: </a:t>
            </a:r>
            <a:r>
              <a:rPr lang="ko-KR" altLang="en-US" dirty="0"/>
              <a:t>정책</a:t>
            </a:r>
            <a:r>
              <a:rPr lang="en-US" altLang="ko-KR" dirty="0"/>
              <a:t>·</a:t>
            </a:r>
            <a:r>
              <a:rPr lang="ko-KR" altLang="en-US" dirty="0"/>
              <a:t>가드레일</a:t>
            </a:r>
            <a:r>
              <a:rPr lang="en-US" altLang="ko-KR" dirty="0"/>
              <a:t>(</a:t>
            </a:r>
            <a:r>
              <a:rPr lang="ko-KR" altLang="en-US" dirty="0"/>
              <a:t>금지행위</a:t>
            </a:r>
            <a:r>
              <a:rPr lang="en-US" altLang="ko-KR" dirty="0"/>
              <a:t>, </a:t>
            </a:r>
            <a:r>
              <a:rPr lang="ko-KR" altLang="en-US" dirty="0"/>
              <a:t>허용 범위</a:t>
            </a:r>
            <a:r>
              <a:rPr lang="en-US" altLang="ko-KR" dirty="0"/>
              <a:t>, </a:t>
            </a:r>
            <a:r>
              <a:rPr lang="ko-KR" altLang="en-US" dirty="0"/>
              <a:t>안전 규칙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MCP/A2A Protocol</a:t>
            </a:r>
            <a:r>
              <a:rPr lang="en-US" altLang="ko-KR" dirty="0"/>
              <a:t>: </a:t>
            </a:r>
            <a:r>
              <a:rPr lang="ko-KR" altLang="en-US" dirty="0"/>
              <a:t>도구 연결</a:t>
            </a:r>
            <a:r>
              <a:rPr lang="en-US" altLang="ko-KR" dirty="0"/>
              <a:t>·</a:t>
            </a:r>
            <a:r>
              <a:rPr lang="ko-KR" altLang="en-US" dirty="0"/>
              <a:t>에이전트 협업을 표준 프로토콜로</a:t>
            </a:r>
          </a:p>
          <a:p>
            <a:r>
              <a:rPr lang="en-US" altLang="ko-KR" b="1" dirty="0"/>
              <a:t>Security by Design</a:t>
            </a:r>
            <a:r>
              <a:rPr lang="en-US" altLang="ko-KR" dirty="0"/>
              <a:t>: “</a:t>
            </a:r>
            <a:r>
              <a:rPr lang="ko-KR" altLang="en-US" dirty="0"/>
              <a:t>나중에 붙이는 </a:t>
            </a:r>
            <a:r>
              <a:rPr lang="ko-KR" altLang="en-US" dirty="0" err="1"/>
              <a:t>보안”이</a:t>
            </a:r>
            <a:r>
              <a:rPr lang="ko-KR" altLang="en-US" dirty="0"/>
              <a:t> 아니라 </a:t>
            </a:r>
            <a:r>
              <a:rPr lang="ko-KR" altLang="en-US" b="1" dirty="0"/>
              <a:t>처음부터 설계에 내장</a:t>
            </a:r>
            <a:endParaRPr lang="ko-KR" altLang="en-US" dirty="0"/>
          </a:p>
          <a:p>
            <a:r>
              <a:rPr lang="ko-KR" altLang="en-US" b="1" dirty="0"/>
              <a:t>발표 팁</a:t>
            </a:r>
          </a:p>
          <a:p>
            <a:r>
              <a:rPr lang="ko-KR" altLang="en-US" dirty="0"/>
              <a:t>“이 구조를 보면</a:t>
            </a:r>
            <a:r>
              <a:rPr lang="en-US" altLang="ko-KR" dirty="0"/>
              <a:t>, ‘</a:t>
            </a:r>
            <a:r>
              <a:rPr lang="ko-KR" altLang="en-US" dirty="0" err="1"/>
              <a:t>모델’은</a:t>
            </a:r>
            <a:r>
              <a:rPr lang="ko-KR" altLang="en-US" dirty="0"/>
              <a:t> 가운데가 아니라 </a:t>
            </a:r>
            <a:r>
              <a:rPr lang="ko-KR" altLang="en-US" b="1" dirty="0"/>
              <a:t>한 레이어의 구성요소</a:t>
            </a:r>
            <a:r>
              <a:rPr lang="ko-KR" altLang="en-US" dirty="0"/>
              <a:t>일 뿐입니다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실제 시스템 품질은 </a:t>
            </a:r>
            <a:r>
              <a:rPr lang="ko-KR" altLang="en-US" dirty="0" err="1"/>
              <a:t>오케스트레이터</a:t>
            </a:r>
            <a:r>
              <a:rPr lang="en-US" altLang="ko-KR" dirty="0"/>
              <a:t>/</a:t>
            </a:r>
            <a:r>
              <a:rPr lang="ko-KR" altLang="en-US" dirty="0"/>
              <a:t>평가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도구연동에서 결정됩니다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en-US" altLang="ko-KR" b="1" dirty="0"/>
              <a:t>Security by Design</a:t>
            </a:r>
            <a:r>
              <a:rPr lang="ko-KR" altLang="en-US" b="1" dirty="0"/>
              <a:t>을 더 자세히</a:t>
            </a:r>
          </a:p>
          <a:p>
            <a:r>
              <a:rPr lang="en-US" altLang="ko-KR" dirty="0"/>
              <a:t>Security by Design</a:t>
            </a:r>
            <a:r>
              <a:rPr lang="ko-KR" altLang="en-US" dirty="0"/>
              <a:t>은 “나중에 보안 </a:t>
            </a:r>
            <a:r>
              <a:rPr lang="ko-KR" altLang="en-US" dirty="0" err="1"/>
              <a:t>붙이기”가</a:t>
            </a:r>
            <a:r>
              <a:rPr lang="ko-KR" altLang="en-US" dirty="0"/>
              <a:t> 아니라 설계 단계부터 보안을 구조로 박는 접근입니다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최소 권한</a:t>
            </a:r>
            <a:r>
              <a:rPr lang="en-US" altLang="ko-KR" b="1" dirty="0"/>
              <a:t>(Least Privilege)</a:t>
            </a:r>
            <a:r>
              <a:rPr lang="en-US" altLang="ko-KR" dirty="0"/>
              <a:t>: MCP </a:t>
            </a:r>
            <a:r>
              <a:rPr lang="ko-KR" altLang="en-US" dirty="0"/>
              <a:t>툴도 </a:t>
            </a:r>
            <a:r>
              <a:rPr lang="en-US" altLang="ko-KR" dirty="0"/>
              <a:t>read-only / </a:t>
            </a:r>
            <a:r>
              <a:rPr lang="ko-KR" altLang="en-US" dirty="0"/>
              <a:t>특정 리소스만 허용</a:t>
            </a:r>
          </a:p>
          <a:p>
            <a:r>
              <a:rPr lang="ko-KR" altLang="en-US" b="1" dirty="0"/>
              <a:t>기본 안전</a:t>
            </a:r>
            <a:r>
              <a:rPr lang="en-US" altLang="ko-KR" b="1" dirty="0"/>
              <a:t>(Secure by Default)</a:t>
            </a:r>
            <a:r>
              <a:rPr lang="en-US" altLang="ko-KR" dirty="0"/>
              <a:t>: </a:t>
            </a:r>
            <a:r>
              <a:rPr lang="ko-KR" altLang="en-US" dirty="0"/>
              <a:t>기본 설정이 항상 보수적으로</a:t>
            </a:r>
            <a:r>
              <a:rPr lang="en-US" altLang="ko-KR" dirty="0"/>
              <a:t>(deny by default)</a:t>
            </a:r>
          </a:p>
          <a:p>
            <a:r>
              <a:rPr lang="ko-KR" altLang="en-US" b="1" dirty="0"/>
              <a:t>방어 심층</a:t>
            </a:r>
            <a:r>
              <a:rPr lang="en-US" altLang="ko-KR" b="1" dirty="0"/>
              <a:t>(Defense in Depth)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인증</a:t>
            </a:r>
            <a:r>
              <a:rPr lang="en-US" altLang="ko-KR" dirty="0"/>
              <a:t>/</a:t>
            </a:r>
            <a:r>
              <a:rPr lang="ko-KR" altLang="en-US" dirty="0"/>
              <a:t>인가</a:t>
            </a:r>
          </a:p>
          <a:p>
            <a:pPr lvl="1"/>
            <a:r>
              <a:rPr lang="ko-KR" altLang="en-US" dirty="0"/>
              <a:t>네트워크 분리</a:t>
            </a:r>
          </a:p>
          <a:p>
            <a:pPr lvl="1"/>
            <a:r>
              <a:rPr lang="ko-KR" altLang="en-US" dirty="0"/>
              <a:t>입력 검증</a:t>
            </a:r>
          </a:p>
          <a:p>
            <a:pPr lvl="1"/>
            <a:r>
              <a:rPr lang="ko-KR" altLang="en-US" dirty="0"/>
              <a:t>출력 </a:t>
            </a:r>
            <a:r>
              <a:rPr lang="en-US" altLang="ko-KR" dirty="0"/>
              <a:t>DLP</a:t>
            </a:r>
          </a:p>
          <a:p>
            <a:pPr lvl="1"/>
            <a:r>
              <a:rPr lang="ko-KR" altLang="en-US" dirty="0"/>
              <a:t>감사로그</a:t>
            </a:r>
            <a:br>
              <a:rPr lang="ko-KR" altLang="en-US" dirty="0"/>
            </a:br>
            <a:r>
              <a:rPr lang="ko-KR" altLang="en-US" dirty="0" err="1"/>
              <a:t>를</a:t>
            </a:r>
            <a:r>
              <a:rPr lang="ko-KR" altLang="en-US" dirty="0"/>
              <a:t> 겹겹이</a:t>
            </a:r>
          </a:p>
          <a:p>
            <a:r>
              <a:rPr lang="ko-KR" altLang="en-US" b="1" dirty="0"/>
              <a:t>위협 모델링</a:t>
            </a:r>
            <a:r>
              <a:rPr lang="en-US" altLang="ko-KR" b="1" dirty="0"/>
              <a:t>(Threat Modeling)</a:t>
            </a:r>
            <a:r>
              <a:rPr lang="en-US" altLang="ko-KR" dirty="0"/>
              <a:t>: prompt injection, tool abuse, data leakage</a:t>
            </a:r>
            <a:r>
              <a:rPr lang="ko-KR" altLang="en-US" dirty="0"/>
              <a:t>를 설계 리뷰에서 체크</a:t>
            </a:r>
          </a:p>
          <a:p>
            <a:r>
              <a:rPr lang="ko-KR" altLang="en-US" b="1" dirty="0"/>
              <a:t>보안 테스트 자동화</a:t>
            </a:r>
            <a:r>
              <a:rPr lang="en-US" altLang="ko-KR" dirty="0"/>
              <a:t>: </a:t>
            </a:r>
            <a:r>
              <a:rPr lang="ko-KR" altLang="en-US" dirty="0"/>
              <a:t>취약점 스캔 </a:t>
            </a:r>
            <a:r>
              <a:rPr lang="en-US" altLang="ko-KR" dirty="0"/>
              <a:t>+ </a:t>
            </a:r>
            <a:r>
              <a:rPr lang="ko-KR" altLang="en-US" dirty="0"/>
              <a:t>정책 테스트 </a:t>
            </a:r>
            <a:r>
              <a:rPr lang="en-US" altLang="ko-KR" dirty="0"/>
              <a:t>+ </a:t>
            </a:r>
            <a:r>
              <a:rPr lang="ko-KR" altLang="en-US" dirty="0"/>
              <a:t>회귀 테스트를 </a:t>
            </a:r>
            <a:r>
              <a:rPr lang="en-US" altLang="ko-KR" dirty="0"/>
              <a:t>CI/CD</a:t>
            </a:r>
            <a:r>
              <a:rPr lang="ko-KR" altLang="en-US" dirty="0"/>
              <a:t>에 넣음</a:t>
            </a:r>
          </a:p>
          <a:p>
            <a:r>
              <a:rPr lang="en-US" altLang="ko-KR" dirty="0"/>
              <a:t>GenAI</a:t>
            </a:r>
            <a:r>
              <a:rPr lang="ko-KR" altLang="en-US" dirty="0"/>
              <a:t>에서는 특히 “툴이 곧 액션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)”</a:t>
            </a:r>
            <a:r>
              <a:rPr lang="ko-KR" altLang="en-US" dirty="0"/>
              <a:t>이라서</a:t>
            </a:r>
            <a:r>
              <a:rPr lang="en-US" altLang="ko-KR" dirty="0"/>
              <a:t>, </a:t>
            </a:r>
            <a:r>
              <a:rPr lang="ko-KR" altLang="en-US" b="1" dirty="0"/>
              <a:t>툴 호출 설계 자체가 보안 설계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요즘 </a:t>
            </a:r>
            <a:r>
              <a:rPr lang="ko-KR" altLang="en-US" dirty="0" err="1"/>
              <a:t>멀티에이전트</a:t>
            </a:r>
            <a:r>
              <a:rPr lang="ko-KR" altLang="en-US" dirty="0"/>
              <a:t> 아키텍처에서 연결 표준은 크게 두 축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MCP</a:t>
            </a:r>
            <a:r>
              <a:rPr lang="en-US" altLang="ko-KR" dirty="0"/>
              <a:t>: LLM </a:t>
            </a:r>
            <a:r>
              <a:rPr lang="ko-KR" altLang="en-US" dirty="0"/>
              <a:t>앱 ↔ 도구</a:t>
            </a:r>
            <a:r>
              <a:rPr lang="en-US" altLang="ko-KR" dirty="0"/>
              <a:t>/</a:t>
            </a:r>
            <a:r>
              <a:rPr lang="ko-KR" altLang="en-US" dirty="0"/>
              <a:t>데이터 연결 표준</a:t>
            </a:r>
          </a:p>
          <a:p>
            <a:pPr lvl="1"/>
            <a:r>
              <a:rPr lang="en-US" altLang="ko-KR" b="1" dirty="0"/>
              <a:t>A2A</a:t>
            </a:r>
            <a:r>
              <a:rPr lang="en-US" altLang="ko-KR" dirty="0"/>
              <a:t>: </a:t>
            </a:r>
            <a:r>
              <a:rPr lang="ko-KR" altLang="en-US" dirty="0"/>
              <a:t>에이전트 ↔ 에이전트 협업</a:t>
            </a:r>
            <a:r>
              <a:rPr lang="en-US" altLang="ko-KR" dirty="0"/>
              <a:t>/</a:t>
            </a:r>
            <a:r>
              <a:rPr lang="ko-KR" altLang="en-US" dirty="0"/>
              <a:t>메시징 표준</a:t>
            </a:r>
          </a:p>
          <a:p>
            <a:r>
              <a:rPr lang="en-US" altLang="ko-KR" b="1" dirty="0"/>
              <a:t>MCP (Model Context Protocol) </a:t>
            </a:r>
            <a:r>
              <a:rPr lang="ko-KR" altLang="en-US" b="1" dirty="0"/>
              <a:t>설명</a:t>
            </a:r>
          </a:p>
          <a:p>
            <a:r>
              <a:rPr lang="ko-KR" altLang="en-US" dirty="0"/>
              <a:t>“</a:t>
            </a:r>
            <a:r>
              <a:rPr lang="en-US" altLang="ko-KR" dirty="0"/>
              <a:t>LLM </a:t>
            </a:r>
            <a:r>
              <a:rPr lang="ko-KR" altLang="en-US" dirty="0"/>
              <a:t>앱이 외부 도구</a:t>
            </a:r>
            <a:r>
              <a:rPr lang="en-US" altLang="ko-KR" dirty="0"/>
              <a:t>/</a:t>
            </a:r>
            <a:r>
              <a:rPr lang="ko-KR" altLang="en-US" dirty="0"/>
              <a:t>데이터 소스를 </a:t>
            </a:r>
            <a:r>
              <a:rPr lang="ko-KR" altLang="en-US" b="1" dirty="0"/>
              <a:t>표준화된 방식으로 호출</a:t>
            </a:r>
            <a:r>
              <a:rPr lang="ko-KR" altLang="en-US" dirty="0"/>
              <a:t>”</a:t>
            </a:r>
          </a:p>
          <a:p>
            <a:r>
              <a:rPr lang="ko-KR" altLang="en-US" dirty="0"/>
              <a:t>슬라이드 포인트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OAuth </a:t>
            </a:r>
            <a:r>
              <a:rPr lang="ko-KR" altLang="en-US" b="1" dirty="0"/>
              <a:t>기반 보안 인증</a:t>
            </a:r>
            <a:r>
              <a:rPr lang="en-US" altLang="ko-KR" dirty="0"/>
              <a:t>: </a:t>
            </a:r>
            <a:r>
              <a:rPr lang="ko-KR" altLang="en-US" dirty="0"/>
              <a:t>토큰 기반 접근 제어</a:t>
            </a:r>
          </a:p>
          <a:p>
            <a:pPr lvl="1"/>
            <a:r>
              <a:rPr lang="ko-KR" altLang="en-US" b="1" dirty="0"/>
              <a:t>스키마 기반 도구 정의</a:t>
            </a:r>
            <a:r>
              <a:rPr lang="en-US" altLang="ko-KR" dirty="0"/>
              <a:t>: </a:t>
            </a:r>
            <a:r>
              <a:rPr lang="ko-KR" altLang="en-US" dirty="0"/>
              <a:t>도구 입력</a:t>
            </a:r>
            <a:r>
              <a:rPr lang="en-US" altLang="ko-KR" dirty="0"/>
              <a:t>/</a:t>
            </a:r>
            <a:r>
              <a:rPr lang="ko-KR" altLang="en-US" dirty="0"/>
              <a:t>출력 형태를 명확히</a:t>
            </a:r>
            <a:r>
              <a:rPr lang="en-US" altLang="ko-KR" dirty="0"/>
              <a:t>(</a:t>
            </a:r>
            <a:r>
              <a:rPr lang="ko-KR" altLang="en-US" dirty="0"/>
              <a:t>계약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/>
              <a:t>실시간 컨텍스트 동기화</a:t>
            </a:r>
            <a:r>
              <a:rPr lang="en-US" altLang="ko-KR" dirty="0"/>
              <a:t>: </a:t>
            </a:r>
            <a:r>
              <a:rPr lang="ko-KR" altLang="en-US" dirty="0"/>
              <a:t>대화</a:t>
            </a:r>
            <a:r>
              <a:rPr lang="en-US" altLang="ko-KR" dirty="0"/>
              <a:t>/</a:t>
            </a:r>
            <a:r>
              <a:rPr lang="ko-KR" altLang="en-US" dirty="0"/>
              <a:t>상태</a:t>
            </a:r>
            <a:r>
              <a:rPr lang="en-US" altLang="ko-KR" dirty="0"/>
              <a:t>/</a:t>
            </a:r>
            <a:r>
              <a:rPr lang="ko-KR" altLang="en-US" dirty="0"/>
              <a:t>컨텍스트 전달</a:t>
            </a:r>
          </a:p>
          <a:p>
            <a:pPr lvl="1"/>
            <a:r>
              <a:rPr lang="ko-KR" altLang="en-US" b="1" dirty="0"/>
              <a:t>도구 버전 관리 및 호환성</a:t>
            </a:r>
            <a:r>
              <a:rPr lang="en-US" altLang="ko-KR" dirty="0"/>
              <a:t>: </a:t>
            </a:r>
            <a:r>
              <a:rPr lang="ko-KR" altLang="en-US" dirty="0"/>
              <a:t>도구가 바뀌어도 깨지지 않게</a:t>
            </a:r>
          </a:p>
          <a:p>
            <a:r>
              <a:rPr lang="en-US" altLang="ko-KR" b="1" dirty="0"/>
              <a:t>A2A (Agent2Agent) </a:t>
            </a:r>
            <a:r>
              <a:rPr lang="ko-KR" altLang="en-US" b="1" dirty="0"/>
              <a:t>설명</a:t>
            </a:r>
          </a:p>
          <a:p>
            <a:r>
              <a:rPr lang="ko-KR" altLang="en-US" dirty="0"/>
              <a:t>“여러 에이전트가 서로 </a:t>
            </a:r>
            <a:r>
              <a:rPr lang="ko-KR" altLang="en-US" b="1" dirty="0"/>
              <a:t>작업을 위임</a:t>
            </a:r>
            <a:r>
              <a:rPr lang="en-US" altLang="ko-KR" b="1" dirty="0"/>
              <a:t>/</a:t>
            </a:r>
            <a:r>
              <a:rPr lang="ko-KR" altLang="en-US" b="1" dirty="0"/>
              <a:t>협업</a:t>
            </a:r>
            <a:r>
              <a:rPr lang="ko-KR" altLang="en-US" dirty="0"/>
              <a:t>할 수 있는 메시징</a:t>
            </a:r>
            <a:r>
              <a:rPr lang="en-US" altLang="ko-KR" dirty="0"/>
              <a:t>/</a:t>
            </a:r>
            <a:r>
              <a:rPr lang="ko-KR" altLang="en-US" dirty="0"/>
              <a:t>상호운용”</a:t>
            </a:r>
          </a:p>
          <a:p>
            <a:r>
              <a:rPr lang="ko-KR" altLang="en-US" dirty="0"/>
              <a:t>슬라이드 포인트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b="1" dirty="0"/>
              <a:t>비동기 메시지 큐 기반</a:t>
            </a:r>
            <a:r>
              <a:rPr lang="en-US" altLang="ko-KR" dirty="0"/>
              <a:t>(</a:t>
            </a:r>
            <a:r>
              <a:rPr lang="ko-KR" altLang="en-US" dirty="0"/>
              <a:t>가능</a:t>
            </a:r>
            <a:r>
              <a:rPr lang="en-US" altLang="ko-KR" dirty="0"/>
              <a:t>): </a:t>
            </a:r>
            <a:r>
              <a:rPr lang="ko-KR" altLang="en-US" dirty="0"/>
              <a:t>느슨한 결합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</a:p>
          <a:p>
            <a:pPr lvl="1"/>
            <a:r>
              <a:rPr lang="ko-KR" altLang="en-US" b="1" dirty="0"/>
              <a:t>에이전트 디스커버리</a:t>
            </a:r>
            <a:r>
              <a:rPr lang="en-US" altLang="ko-KR" dirty="0"/>
              <a:t>: </a:t>
            </a:r>
            <a:r>
              <a:rPr lang="ko-KR" altLang="en-US" dirty="0"/>
              <a:t>어떤 에이전트가 무엇을 하는지 찾기</a:t>
            </a:r>
          </a:p>
          <a:p>
            <a:pPr lvl="1"/>
            <a:r>
              <a:rPr lang="ko-KR" altLang="en-US" b="1" dirty="0"/>
              <a:t>작업 상태 추적</a:t>
            </a:r>
            <a:r>
              <a:rPr lang="en-US" altLang="ko-KR" dirty="0"/>
              <a:t>: </a:t>
            </a:r>
            <a:r>
              <a:rPr lang="ko-KR" altLang="en-US" dirty="0"/>
              <a:t>진행상태</a:t>
            </a:r>
            <a:r>
              <a:rPr lang="en-US" altLang="ko-KR" dirty="0"/>
              <a:t>/</a:t>
            </a:r>
            <a:r>
              <a:rPr lang="ko-KR" altLang="en-US" dirty="0"/>
              <a:t>결과를 추적</a:t>
            </a:r>
          </a:p>
          <a:p>
            <a:pPr lvl="1"/>
            <a:r>
              <a:rPr lang="ko-KR" altLang="en-US" b="1" dirty="0"/>
              <a:t>다중 에이전트 협업 워크플로우</a:t>
            </a:r>
            <a:r>
              <a:rPr lang="en-US" altLang="ko-KR" dirty="0"/>
              <a:t>: </a:t>
            </a:r>
            <a:r>
              <a:rPr lang="ko-KR" altLang="en-US" dirty="0"/>
              <a:t>팀플 구조</a:t>
            </a:r>
          </a:p>
          <a:p>
            <a:r>
              <a:rPr lang="ko-KR" altLang="en-US" b="1" dirty="0"/>
              <a:t>실무 적용 요약</a:t>
            </a:r>
            <a:r>
              <a:rPr lang="en-US" altLang="ko-KR" b="1" dirty="0"/>
              <a:t>(</a:t>
            </a:r>
            <a:r>
              <a:rPr lang="ko-KR" altLang="en-US" b="1" dirty="0"/>
              <a:t>슬라이드 하단 문장 해설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MCP</a:t>
            </a:r>
            <a:r>
              <a:rPr lang="ko-KR" altLang="en-US" dirty="0"/>
              <a:t>는 “도구</a:t>
            </a:r>
            <a:r>
              <a:rPr lang="en-US" altLang="ko-KR" dirty="0"/>
              <a:t>/</a:t>
            </a:r>
            <a:r>
              <a:rPr lang="ko-KR" altLang="en-US" dirty="0"/>
              <a:t>데이터 연결 버스”</a:t>
            </a:r>
            <a:r>
              <a:rPr lang="en-US" altLang="ko-KR" dirty="0"/>
              <a:t>, A2A</a:t>
            </a:r>
            <a:r>
              <a:rPr lang="ko-KR" altLang="en-US" dirty="0"/>
              <a:t>는 “에이전트 협업 채널”</a:t>
            </a:r>
          </a:p>
          <a:p>
            <a:r>
              <a:rPr lang="ko-KR" altLang="en-US" dirty="0"/>
              <a:t>둘은 경쟁이 아니라 </a:t>
            </a:r>
            <a:r>
              <a:rPr lang="ko-KR" altLang="en-US" b="1" dirty="0"/>
              <a:t>같이 쓴다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에이전트가 도구를 쓸 땐 </a:t>
            </a:r>
            <a:r>
              <a:rPr lang="en-US" altLang="ko-KR" dirty="0"/>
              <a:t>MCP</a:t>
            </a:r>
          </a:p>
          <a:p>
            <a:pPr lvl="1"/>
            <a:r>
              <a:rPr lang="ko-KR" altLang="en-US" dirty="0"/>
              <a:t>에이전트끼리 일을 나눌 땐 </a:t>
            </a:r>
            <a:r>
              <a:rPr lang="en-US" altLang="ko-KR" dirty="0"/>
              <a:t>A2A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A2A</a:t>
            </a:r>
            <a:r>
              <a:rPr lang="ko-KR" altLang="en-US" b="1" dirty="0"/>
              <a:t>의 “팀플 </a:t>
            </a:r>
            <a:r>
              <a:rPr lang="ko-KR" altLang="en-US" b="1" dirty="0" err="1"/>
              <a:t>구조”를</a:t>
            </a:r>
            <a:r>
              <a:rPr lang="ko-KR" altLang="en-US" b="1" dirty="0"/>
              <a:t> 더 자세히</a:t>
            </a:r>
          </a:p>
          <a:p>
            <a:r>
              <a:rPr lang="en-US" altLang="ko-KR" dirty="0"/>
              <a:t>A2A</a:t>
            </a:r>
            <a:r>
              <a:rPr lang="ko-KR" altLang="en-US" dirty="0"/>
              <a:t>는 에이전트 간 협업을 </a:t>
            </a:r>
            <a:r>
              <a:rPr lang="ko-KR" altLang="en-US" dirty="0" err="1"/>
              <a:t>표준화하는</a:t>
            </a:r>
            <a:r>
              <a:rPr lang="ko-KR" altLang="en-US" dirty="0"/>
              <a:t> 프로토콜</a:t>
            </a:r>
            <a:r>
              <a:rPr lang="en-US" altLang="ko-KR" dirty="0"/>
              <a:t>/</a:t>
            </a:r>
            <a:r>
              <a:rPr lang="ko-KR" altLang="en-US" dirty="0"/>
              <a:t>패턴으로 소개됩니다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 err="1"/>
              <a:t>팀플”로</a:t>
            </a:r>
            <a:r>
              <a:rPr lang="ko-KR" altLang="en-US" dirty="0"/>
              <a:t> 풀면 이런 구조입니다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리더</a:t>
            </a:r>
            <a:r>
              <a:rPr lang="en-US" altLang="ko-KR" b="1" dirty="0"/>
              <a:t>(Planner/Manager Agent)</a:t>
            </a:r>
            <a:r>
              <a:rPr lang="en-US" altLang="ko-KR" dirty="0"/>
              <a:t>: </a:t>
            </a:r>
            <a:r>
              <a:rPr lang="ko-KR" altLang="en-US" dirty="0"/>
              <a:t>일을 쪼개고</a:t>
            </a:r>
            <a:r>
              <a:rPr lang="en-US" altLang="ko-KR" dirty="0"/>
              <a:t>(assign) </a:t>
            </a:r>
            <a:r>
              <a:rPr lang="ko-KR" altLang="en-US" dirty="0"/>
              <a:t>진행을 조율</a:t>
            </a:r>
          </a:p>
          <a:p>
            <a:r>
              <a:rPr lang="ko-KR" altLang="en-US" b="1" dirty="0"/>
              <a:t>전문가</a:t>
            </a:r>
            <a:r>
              <a:rPr lang="en-US" altLang="ko-KR" b="1" dirty="0"/>
              <a:t>(Specialist Agents)</a:t>
            </a:r>
            <a:r>
              <a:rPr lang="en-US" altLang="ko-KR" dirty="0"/>
              <a:t>: </a:t>
            </a:r>
            <a:r>
              <a:rPr lang="ko-KR" altLang="en-US" dirty="0"/>
              <a:t>검색</a:t>
            </a:r>
            <a:r>
              <a:rPr lang="en-US" altLang="ko-KR" dirty="0"/>
              <a:t>, SQL,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  <a:r>
              <a:rPr lang="en-US" altLang="ko-KR" dirty="0"/>
              <a:t>, </a:t>
            </a:r>
            <a:r>
              <a:rPr lang="ko-KR" altLang="en-US" dirty="0"/>
              <a:t>정책 등 역할별 수행</a:t>
            </a:r>
          </a:p>
          <a:p>
            <a:r>
              <a:rPr lang="ko-KR" altLang="en-US" b="1" dirty="0"/>
              <a:t>조율 방식</a:t>
            </a:r>
            <a:endParaRPr lang="ko-KR" altLang="en-US" dirty="0"/>
          </a:p>
          <a:p>
            <a:pPr lvl="1"/>
            <a:r>
              <a:rPr lang="ko-KR" altLang="en-US" dirty="0"/>
              <a:t>작업을 티켓처럼 배분</a:t>
            </a:r>
            <a:r>
              <a:rPr lang="en-US" altLang="ko-KR" dirty="0"/>
              <a:t>(“</a:t>
            </a:r>
            <a:r>
              <a:rPr lang="ko-KR" altLang="en-US" dirty="0"/>
              <a:t>너는 </a:t>
            </a:r>
            <a:r>
              <a:rPr lang="en-US" altLang="ko-KR" dirty="0"/>
              <a:t>DB </a:t>
            </a:r>
            <a:r>
              <a:rPr lang="ko-KR" altLang="en-US" dirty="0"/>
              <a:t>확인”</a:t>
            </a:r>
            <a:r>
              <a:rPr lang="en-US" altLang="ko-KR" dirty="0"/>
              <a:t>, “</a:t>
            </a:r>
            <a:r>
              <a:rPr lang="ko-KR" altLang="en-US" dirty="0"/>
              <a:t>너는 정책검사”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중간 결과를 공유하고</a:t>
            </a:r>
            <a:r>
              <a:rPr lang="en-US" altLang="ko-KR" dirty="0"/>
              <a:t>, </a:t>
            </a:r>
            <a:r>
              <a:rPr lang="ko-KR" altLang="en-US" dirty="0"/>
              <a:t>합쳐서 최종 답을 작성</a:t>
            </a:r>
          </a:p>
          <a:p>
            <a:pPr lvl="1"/>
            <a:r>
              <a:rPr lang="ko-KR" altLang="en-US" dirty="0"/>
              <a:t>실패 시 다른 전문가에게 재할당</a:t>
            </a:r>
            <a:r>
              <a:rPr lang="en-US" altLang="ko-KR" dirty="0"/>
              <a:t>(</a:t>
            </a:r>
            <a:r>
              <a:rPr lang="ko-KR" altLang="en-US" dirty="0"/>
              <a:t>재시도</a:t>
            </a:r>
            <a:r>
              <a:rPr lang="en-US" altLang="ko-KR" dirty="0"/>
              <a:t>/</a:t>
            </a:r>
            <a:r>
              <a:rPr lang="ko-KR" altLang="en-US" dirty="0"/>
              <a:t>대체경로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A2A </a:t>
            </a:r>
            <a:r>
              <a:rPr lang="ko-KR" altLang="en-US" dirty="0"/>
              <a:t>문서에서도 “여러 전문 에이전트를 체인</a:t>
            </a:r>
            <a:r>
              <a:rPr lang="en-US" altLang="ko-KR" dirty="0"/>
              <a:t>/</a:t>
            </a:r>
            <a:r>
              <a:rPr lang="ko-KR" altLang="en-US" dirty="0" err="1"/>
              <a:t>협업시켜</a:t>
            </a:r>
            <a:r>
              <a:rPr lang="ko-KR" altLang="en-US" dirty="0"/>
              <a:t> </a:t>
            </a:r>
            <a:r>
              <a:rPr lang="ko-KR" altLang="en-US" dirty="0" err="1"/>
              <a:t>멀티에이전트</a:t>
            </a:r>
            <a:r>
              <a:rPr lang="ko-KR" altLang="en-US" dirty="0"/>
              <a:t> 워크플로우를 </a:t>
            </a:r>
            <a:r>
              <a:rPr lang="ko-KR" altLang="en-US" dirty="0" err="1"/>
              <a:t>만든다”를</a:t>
            </a:r>
            <a:r>
              <a:rPr lang="ko-KR" altLang="en-US" dirty="0"/>
              <a:t> 핵심 </a:t>
            </a:r>
            <a:r>
              <a:rPr lang="ko-KR" altLang="en-US" dirty="0" err="1"/>
              <a:t>유즈케이스로</a:t>
            </a:r>
            <a:r>
              <a:rPr lang="ko-KR" altLang="en-US" dirty="0"/>
              <a:t> 제시합니다</a:t>
            </a:r>
            <a:r>
              <a:rPr lang="en-US" altLang="ko-KR" dirty="0"/>
              <a:t>. </a:t>
            </a:r>
          </a:p>
          <a:p>
            <a:pPr lvl="1"/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단일 에이전트로는 </a:t>
            </a:r>
            <a:r>
              <a:rPr lang="ko-KR" altLang="en-US" b="1" dirty="0"/>
              <a:t>복잡한 </a:t>
            </a:r>
            <a:r>
              <a:rPr lang="en-US" altLang="ko-KR" b="1" dirty="0"/>
              <a:t>E2E </a:t>
            </a:r>
            <a:r>
              <a:rPr lang="ko-KR" altLang="en-US" b="1" dirty="0"/>
              <a:t>품질 통제</a:t>
            </a:r>
            <a:r>
              <a:rPr lang="ko-KR" altLang="en-US" dirty="0"/>
              <a:t>가 어렵다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b="1" dirty="0"/>
              <a:t>그래프 기반 실행</a:t>
            </a:r>
            <a:r>
              <a:rPr lang="en-US" altLang="ko-KR" b="1" dirty="0"/>
              <a:t>(Orchestration Graph)</a:t>
            </a:r>
            <a:r>
              <a:rPr lang="ko-KR" altLang="en-US" dirty="0"/>
              <a:t> 이 표준 패턴으로 굳어지는 중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왼쪽 </a:t>
            </a:r>
            <a:r>
              <a:rPr lang="en-US" altLang="ko-KR" b="1" dirty="0"/>
              <a:t>4</a:t>
            </a:r>
            <a:r>
              <a:rPr lang="ko-KR" altLang="en-US" b="1" dirty="0"/>
              <a:t>개 박스</a:t>
            </a:r>
            <a:r>
              <a:rPr lang="en-US" altLang="ko-KR" b="1" dirty="0"/>
              <a:t>(</a:t>
            </a:r>
            <a:r>
              <a:rPr lang="ko-KR" altLang="en-US" b="1" dirty="0"/>
              <a:t>이유</a:t>
            </a:r>
            <a:r>
              <a:rPr lang="en-US" altLang="ko-KR" b="1" dirty="0"/>
              <a:t>) </a:t>
            </a:r>
            <a:r>
              <a:rPr lang="ko-KR" altLang="en-US" b="1" dirty="0"/>
              <a:t>풀이</a:t>
            </a:r>
          </a:p>
          <a:p>
            <a:r>
              <a:rPr lang="ko-KR" altLang="en-US" b="1" dirty="0"/>
              <a:t>단일 에이전트 한계</a:t>
            </a:r>
            <a:r>
              <a:rPr lang="en-US" altLang="ko-KR" dirty="0"/>
              <a:t>: </a:t>
            </a:r>
            <a:r>
              <a:rPr lang="ko-KR" altLang="en-US" dirty="0" err="1"/>
              <a:t>복잡해질수록</a:t>
            </a:r>
            <a:r>
              <a:rPr lang="ko-KR" altLang="en-US" dirty="0"/>
              <a:t> “왜 </a:t>
            </a:r>
            <a:r>
              <a:rPr lang="ko-KR" altLang="en-US" dirty="0" err="1"/>
              <a:t>실패했는지”가</a:t>
            </a:r>
            <a:r>
              <a:rPr lang="ko-KR" altLang="en-US" dirty="0"/>
              <a:t> 안 보임</a:t>
            </a:r>
          </a:p>
          <a:p>
            <a:r>
              <a:rPr lang="ko-KR" altLang="en-US" b="1" dirty="0"/>
              <a:t>상태</a:t>
            </a:r>
            <a:r>
              <a:rPr lang="en-US" altLang="ko-KR" b="1" dirty="0"/>
              <a:t>/</a:t>
            </a:r>
            <a:r>
              <a:rPr lang="ko-KR" altLang="en-US" b="1" dirty="0"/>
              <a:t>분기</a:t>
            </a:r>
            <a:r>
              <a:rPr lang="en-US" altLang="ko-KR" b="1" dirty="0"/>
              <a:t>/</a:t>
            </a:r>
            <a:r>
              <a:rPr lang="ko-KR" altLang="en-US" b="1" dirty="0"/>
              <a:t>재시도 관리</a:t>
            </a:r>
            <a:r>
              <a:rPr lang="en-US" altLang="ko-KR" dirty="0"/>
              <a:t>: </a:t>
            </a:r>
            <a:r>
              <a:rPr lang="ko-KR" altLang="en-US" dirty="0"/>
              <a:t>멀티스텝은 선형이 아니라 “조건 분기 </a:t>
            </a:r>
            <a:r>
              <a:rPr lang="en-US" altLang="ko-KR" dirty="0"/>
              <a:t>+ </a:t>
            </a:r>
            <a:r>
              <a:rPr lang="ko-KR" altLang="en-US" dirty="0" err="1"/>
              <a:t>반복”이</a:t>
            </a:r>
            <a:r>
              <a:rPr lang="ko-KR" altLang="en-US" dirty="0"/>
              <a:t> 필수</a:t>
            </a:r>
          </a:p>
          <a:p>
            <a:r>
              <a:rPr lang="en-US" altLang="ko-KR" b="1" dirty="0"/>
              <a:t>Trace-First </a:t>
            </a:r>
            <a:r>
              <a:rPr lang="ko-KR" altLang="en-US" b="1" dirty="0"/>
              <a:t>접근</a:t>
            </a:r>
            <a:r>
              <a:rPr lang="en-US" altLang="ko-KR" dirty="0"/>
              <a:t>: </a:t>
            </a:r>
            <a:r>
              <a:rPr lang="ko-KR" altLang="en-US" dirty="0"/>
              <a:t>단계별 관측이 있어야 재현</a:t>
            </a:r>
            <a:r>
              <a:rPr lang="en-US" altLang="ko-KR" dirty="0"/>
              <a:t>·</a:t>
            </a:r>
            <a:r>
              <a:rPr lang="ko-KR" altLang="en-US" dirty="0"/>
              <a:t>개선 가능</a:t>
            </a:r>
          </a:p>
          <a:p>
            <a:r>
              <a:rPr lang="en-US" altLang="ko-KR" b="1" dirty="0"/>
              <a:t>LangGraph </a:t>
            </a:r>
            <a:r>
              <a:rPr lang="ko-KR" altLang="en-US" b="1" dirty="0"/>
              <a:t>패턴</a:t>
            </a:r>
            <a:r>
              <a:rPr lang="en-US" altLang="ko-KR" dirty="0"/>
              <a:t>: </a:t>
            </a:r>
            <a:r>
              <a:rPr lang="ko-KR" altLang="en-US" dirty="0"/>
              <a:t>그래프 실행</a:t>
            </a:r>
            <a:r>
              <a:rPr lang="en-US" altLang="ko-KR" dirty="0"/>
              <a:t>/</a:t>
            </a:r>
            <a:r>
              <a:rPr lang="ko-KR" altLang="en-US" dirty="0"/>
              <a:t>체크포인트</a:t>
            </a:r>
            <a:r>
              <a:rPr lang="en-US" altLang="ko-KR" dirty="0"/>
              <a:t>/</a:t>
            </a:r>
            <a:r>
              <a:rPr lang="ko-KR" altLang="en-US" dirty="0"/>
              <a:t>디버깅에 강한 프레임</a:t>
            </a:r>
          </a:p>
          <a:p>
            <a:r>
              <a:rPr lang="ko-KR" altLang="en-US" b="1" dirty="0"/>
              <a:t>오른쪽 그림 해설</a:t>
            </a:r>
            <a:r>
              <a:rPr lang="en-US" altLang="ko-KR" b="1" dirty="0"/>
              <a:t>(</a:t>
            </a:r>
            <a:r>
              <a:rPr lang="ko-KR" altLang="en-US" b="1" dirty="0"/>
              <a:t>노드와 점의 의미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보라색 타원</a:t>
            </a:r>
            <a:r>
              <a:rPr lang="en-US" altLang="ko-KR" dirty="0"/>
              <a:t>: </a:t>
            </a:r>
            <a:r>
              <a:rPr lang="en-US" altLang="ko-KR" b="1" dirty="0"/>
              <a:t>Agent Node</a:t>
            </a:r>
            <a:r>
              <a:rPr lang="en-US" altLang="ko-KR" dirty="0"/>
              <a:t>(</a:t>
            </a:r>
            <a:r>
              <a:rPr lang="ko-KR" altLang="en-US" dirty="0"/>
              <a:t>에이전트 단계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화살표</a:t>
            </a:r>
            <a:r>
              <a:rPr lang="en-US" altLang="ko-KR" dirty="0"/>
              <a:t>: </a:t>
            </a:r>
            <a:r>
              <a:rPr lang="en-US" altLang="ko-KR" b="1" dirty="0"/>
              <a:t>Trace Flow</a:t>
            </a:r>
            <a:r>
              <a:rPr lang="en-US" altLang="ko-KR" dirty="0"/>
              <a:t>(</a:t>
            </a:r>
            <a:r>
              <a:rPr lang="ko-KR" altLang="en-US" dirty="0"/>
              <a:t>실행 흐름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초록 점</a:t>
            </a:r>
            <a:r>
              <a:rPr lang="en-US" altLang="ko-KR" dirty="0"/>
              <a:t>: </a:t>
            </a:r>
            <a:r>
              <a:rPr lang="en-US" altLang="ko-KR" b="1" dirty="0"/>
              <a:t>Success</a:t>
            </a:r>
            <a:r>
              <a:rPr lang="en-US" altLang="ko-KR" dirty="0"/>
              <a:t>(</a:t>
            </a:r>
            <a:r>
              <a:rPr lang="ko-KR" altLang="en-US" dirty="0"/>
              <a:t>정상 통과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노란 점</a:t>
            </a:r>
            <a:r>
              <a:rPr lang="en-US" altLang="ko-KR" dirty="0"/>
              <a:t>: </a:t>
            </a:r>
            <a:r>
              <a:rPr lang="en-US" altLang="ko-KR" b="1" dirty="0"/>
              <a:t>Warning</a:t>
            </a:r>
            <a:r>
              <a:rPr lang="en-US" altLang="ko-KR" dirty="0"/>
              <a:t>(</a:t>
            </a:r>
            <a:r>
              <a:rPr lang="ko-KR" altLang="en-US" dirty="0"/>
              <a:t>경고</a:t>
            </a:r>
            <a:r>
              <a:rPr lang="en-US" altLang="ko-KR" dirty="0"/>
              <a:t>/</a:t>
            </a:r>
            <a:r>
              <a:rPr lang="ko-KR" altLang="en-US" dirty="0"/>
              <a:t>품질 저하</a:t>
            </a:r>
            <a:r>
              <a:rPr lang="en-US" altLang="ko-KR" dirty="0"/>
              <a:t>/</a:t>
            </a:r>
            <a:r>
              <a:rPr lang="ko-KR" altLang="en-US" dirty="0"/>
              <a:t>리스크 감지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흐름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User Request → Orchestrator</a:t>
            </a:r>
            <a:endParaRPr lang="ko-KR" altLang="en-US" dirty="0"/>
          </a:p>
          <a:p>
            <a:pPr lvl="1"/>
            <a:r>
              <a:rPr lang="en-US" altLang="ko-KR" dirty="0"/>
              <a:t>Orchestrator</a:t>
            </a:r>
            <a:r>
              <a:rPr lang="ko-KR" altLang="en-US" dirty="0"/>
              <a:t>가 </a:t>
            </a:r>
            <a:r>
              <a:rPr lang="en-US" altLang="ko-KR" b="1" dirty="0"/>
              <a:t>Planner</a:t>
            </a:r>
            <a:r>
              <a:rPr lang="en-US" altLang="ko-KR" dirty="0"/>
              <a:t>(</a:t>
            </a:r>
            <a:r>
              <a:rPr lang="ko-KR" altLang="en-US" dirty="0"/>
              <a:t>계획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b="1" dirty="0"/>
              <a:t>Retriever</a:t>
            </a:r>
            <a:r>
              <a:rPr lang="en-US" altLang="ko-KR" dirty="0"/>
              <a:t>(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r>
              <a:rPr lang="ko-KR" altLang="en-US" dirty="0"/>
              <a:t>를 호출</a:t>
            </a:r>
          </a:p>
          <a:p>
            <a:pPr lvl="1"/>
            <a:r>
              <a:rPr lang="ko-KR" altLang="en-US" dirty="0"/>
              <a:t>둘의 결과가 </a:t>
            </a:r>
            <a:r>
              <a:rPr lang="en-US" altLang="ko-KR" b="1" dirty="0"/>
              <a:t>Validator</a:t>
            </a:r>
            <a:r>
              <a:rPr lang="en-US" altLang="ko-KR" dirty="0"/>
              <a:t>(</a:t>
            </a:r>
            <a:r>
              <a:rPr lang="ko-KR" altLang="en-US" dirty="0"/>
              <a:t>검증</a:t>
            </a:r>
            <a:r>
              <a:rPr lang="en-US" altLang="ko-KR" dirty="0"/>
              <a:t>)</a:t>
            </a:r>
            <a:r>
              <a:rPr lang="ko-KR" altLang="en-US" dirty="0"/>
              <a:t>로 모여 “이대로 실행해도 되는가</a:t>
            </a:r>
            <a:r>
              <a:rPr lang="en-US" altLang="ko-KR" dirty="0"/>
              <a:t>?”</a:t>
            </a:r>
          </a:p>
          <a:p>
            <a:pPr lvl="1"/>
            <a:r>
              <a:rPr lang="ko-KR" altLang="en-US" dirty="0"/>
              <a:t>검증 후 </a:t>
            </a:r>
            <a:r>
              <a:rPr lang="en-US" altLang="ko-KR" b="1" dirty="0"/>
              <a:t>Tool Runner</a:t>
            </a:r>
            <a:r>
              <a:rPr lang="en-US" altLang="ko-KR" dirty="0"/>
              <a:t>(</a:t>
            </a:r>
            <a:r>
              <a:rPr lang="ko-KR" altLang="en-US" dirty="0"/>
              <a:t>도구 실행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b="1" dirty="0"/>
              <a:t>Response</a:t>
            </a:r>
            <a:r>
              <a:rPr lang="ko-KR" altLang="en-US" dirty="0"/>
              <a:t>로 마무리</a:t>
            </a:r>
          </a:p>
          <a:p>
            <a:r>
              <a:rPr lang="ko-KR" altLang="en-US" b="1" dirty="0"/>
              <a:t>발표 팁</a:t>
            </a:r>
          </a:p>
          <a:p>
            <a:r>
              <a:rPr lang="ko-KR" altLang="en-US" dirty="0"/>
              <a:t>“이 그림에서 중요한 건 ‘에이전트가 몇 </a:t>
            </a:r>
            <a:r>
              <a:rPr lang="ko-KR" altLang="en-US" dirty="0" err="1"/>
              <a:t>개냐’가</a:t>
            </a:r>
            <a:r>
              <a:rPr lang="ko-KR" altLang="en-US" dirty="0"/>
              <a:t> 아니라</a:t>
            </a:r>
            <a:r>
              <a:rPr lang="en-US" altLang="ko-KR" dirty="0"/>
              <a:t>, </a:t>
            </a:r>
            <a:r>
              <a:rPr lang="ko-KR" altLang="en-US" b="1" dirty="0"/>
              <a:t>어느 지점에서 실패</a:t>
            </a:r>
            <a:r>
              <a:rPr lang="en-US" altLang="ko-KR" b="1" dirty="0"/>
              <a:t>/</a:t>
            </a:r>
            <a:r>
              <a:rPr lang="ko-KR" altLang="en-US" b="1" dirty="0"/>
              <a:t>경고가 났는지 추적 가능</a:t>
            </a:r>
            <a:r>
              <a:rPr lang="ko-KR" altLang="en-US" dirty="0"/>
              <a:t>하다는 점입니다</a:t>
            </a:r>
            <a:r>
              <a:rPr lang="en-US" altLang="ko-KR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전통적인 아키텍처 특성</a:t>
            </a:r>
            <a:r>
              <a:rPr lang="en-US" altLang="ko-KR" dirty="0"/>
              <a:t>(</a:t>
            </a:r>
            <a:r>
              <a:rPr lang="ko-KR" altLang="en-US" dirty="0"/>
              <a:t>성능</a:t>
            </a:r>
            <a:r>
              <a:rPr lang="en-US" altLang="ko-KR" dirty="0"/>
              <a:t>/</a:t>
            </a:r>
            <a:r>
              <a:rPr lang="ko-KR" altLang="en-US" dirty="0"/>
              <a:t>가용성</a:t>
            </a:r>
            <a:r>
              <a:rPr lang="en-US" altLang="ko-KR" dirty="0"/>
              <a:t>/</a:t>
            </a:r>
            <a:r>
              <a:rPr lang="ko-KR" altLang="en-US" dirty="0"/>
              <a:t>보안 등</a:t>
            </a:r>
            <a:r>
              <a:rPr lang="en-US" altLang="ko-KR" dirty="0"/>
              <a:t>)</a:t>
            </a:r>
            <a:r>
              <a:rPr lang="ko-KR" altLang="en-US" dirty="0"/>
              <a:t>을 **</a:t>
            </a:r>
            <a:r>
              <a:rPr lang="en-US" altLang="ko-KR" dirty="0"/>
              <a:t>GenAI </a:t>
            </a:r>
            <a:r>
              <a:rPr lang="ko-KR" altLang="en-US" dirty="0"/>
              <a:t>특성</a:t>
            </a:r>
            <a:r>
              <a:rPr lang="en-US" altLang="ko-KR" dirty="0"/>
              <a:t>(</a:t>
            </a:r>
            <a:r>
              <a:rPr lang="ko-KR" altLang="en-US" dirty="0" err="1"/>
              <a:t>근거성</a:t>
            </a:r>
            <a:r>
              <a:rPr lang="en-US" altLang="ko-KR" dirty="0"/>
              <a:t>/</a:t>
            </a:r>
            <a:r>
              <a:rPr lang="ko-KR" altLang="en-US" dirty="0"/>
              <a:t>안전</a:t>
            </a:r>
            <a:r>
              <a:rPr lang="en-US" altLang="ko-KR" dirty="0"/>
              <a:t>/</a:t>
            </a:r>
            <a:r>
              <a:rPr lang="ko-KR" altLang="en-US" dirty="0"/>
              <a:t>비용</a:t>
            </a:r>
            <a:r>
              <a:rPr lang="en-US" altLang="ko-KR" dirty="0"/>
              <a:t>/</a:t>
            </a:r>
            <a:r>
              <a:rPr lang="ko-KR" altLang="en-US" dirty="0"/>
              <a:t>프라이버시</a:t>
            </a:r>
            <a:r>
              <a:rPr lang="en-US" altLang="ko-KR" dirty="0"/>
              <a:t>)**</a:t>
            </a:r>
            <a:r>
              <a:rPr lang="ko-KR" altLang="en-US" dirty="0"/>
              <a:t>까지 포함해 </a:t>
            </a:r>
            <a:r>
              <a:rPr lang="ko-KR" altLang="en-US" b="1" dirty="0"/>
              <a:t>측정 가능한 언어로 재정의</a:t>
            </a:r>
            <a:r>
              <a:rPr lang="ko-KR" altLang="en-US" dirty="0"/>
              <a:t>해야 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주요 용어 풀이</a:t>
            </a:r>
          </a:p>
          <a:p>
            <a:r>
              <a:rPr lang="en-US" altLang="ko-KR" b="1" dirty="0" err="1"/>
              <a:t>Groundedness</a:t>
            </a:r>
            <a:r>
              <a:rPr lang="en-US" altLang="ko-KR" b="1" dirty="0"/>
              <a:t>(</a:t>
            </a:r>
            <a:r>
              <a:rPr lang="ko-KR" altLang="en-US" b="1" dirty="0" err="1"/>
              <a:t>근거성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답변이 “문서</a:t>
            </a:r>
            <a:r>
              <a:rPr lang="en-US" altLang="ko-KR" dirty="0"/>
              <a:t>/DB/</a:t>
            </a:r>
            <a:r>
              <a:rPr lang="ko-KR" altLang="en-US" dirty="0"/>
              <a:t>툴 </a:t>
            </a:r>
            <a:r>
              <a:rPr lang="ko-KR" altLang="en-US" dirty="0" err="1"/>
              <a:t>결과”에</a:t>
            </a:r>
            <a:r>
              <a:rPr lang="ko-KR" altLang="en-US" dirty="0"/>
              <a:t> 근거했는지</a:t>
            </a:r>
          </a:p>
          <a:p>
            <a:r>
              <a:rPr lang="en-US" altLang="ko-KR" b="1" dirty="0"/>
              <a:t>Hallucination(</a:t>
            </a:r>
            <a:r>
              <a:rPr lang="ko-KR" altLang="en-US" b="1" dirty="0"/>
              <a:t>환각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근거 없이 그럴듯하게 지어내는 현상</a:t>
            </a:r>
          </a:p>
          <a:p>
            <a:r>
              <a:rPr lang="en-US" altLang="ko-KR" b="1" dirty="0"/>
              <a:t>Safety</a:t>
            </a:r>
            <a:r>
              <a:rPr lang="en-US" altLang="ko-KR" dirty="0"/>
              <a:t>: </a:t>
            </a:r>
            <a:r>
              <a:rPr lang="ko-KR" altLang="en-US" dirty="0"/>
              <a:t>유해</a:t>
            </a:r>
            <a:r>
              <a:rPr lang="en-US" altLang="ko-KR" dirty="0"/>
              <a:t>/</a:t>
            </a:r>
            <a:r>
              <a:rPr lang="ko-KR" altLang="en-US" dirty="0"/>
              <a:t>금지 콘텐츠</a:t>
            </a:r>
            <a:r>
              <a:rPr lang="en-US" altLang="ko-KR" dirty="0"/>
              <a:t>, </a:t>
            </a:r>
            <a:r>
              <a:rPr lang="ko-KR" altLang="en-US" dirty="0"/>
              <a:t>정책 위반</a:t>
            </a:r>
            <a:r>
              <a:rPr lang="en-US" altLang="ko-KR" dirty="0"/>
              <a:t>, </a:t>
            </a:r>
            <a:r>
              <a:rPr lang="ko-KR" altLang="en-US" dirty="0"/>
              <a:t>위험 행동 유도 방지</a:t>
            </a:r>
          </a:p>
          <a:p>
            <a:r>
              <a:rPr lang="en-US" altLang="ko-KR" b="1" dirty="0"/>
              <a:t>Privacy</a:t>
            </a:r>
            <a:r>
              <a:rPr lang="en-US" altLang="ko-KR" dirty="0"/>
              <a:t>: PII/</a:t>
            </a:r>
            <a:r>
              <a:rPr lang="ko-KR" altLang="en-US" dirty="0"/>
              <a:t>기밀 데이터 노출 방지</a:t>
            </a:r>
            <a:r>
              <a:rPr lang="en-US" altLang="ko-KR" dirty="0"/>
              <a:t>, </a:t>
            </a:r>
            <a:r>
              <a:rPr lang="ko-KR" altLang="en-US" dirty="0" err="1"/>
              <a:t>마스킹</a:t>
            </a:r>
            <a:r>
              <a:rPr lang="en-US" altLang="ko-KR" dirty="0"/>
              <a:t>, </a:t>
            </a:r>
            <a:r>
              <a:rPr lang="ko-KR" altLang="en-US" dirty="0"/>
              <a:t>접근제어</a:t>
            </a:r>
          </a:p>
          <a:p>
            <a:r>
              <a:rPr lang="en-US" altLang="ko-KR" b="1" dirty="0"/>
              <a:t>Auditability(</a:t>
            </a:r>
            <a:r>
              <a:rPr lang="ko-KR" altLang="en-US" b="1" dirty="0"/>
              <a:t>감사 가능성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누가</a:t>
            </a:r>
            <a:r>
              <a:rPr lang="en-US" altLang="ko-KR" dirty="0"/>
              <a:t>/</a:t>
            </a:r>
            <a:r>
              <a:rPr lang="ko-KR" altLang="en-US" dirty="0"/>
              <a:t>언제</a:t>
            </a:r>
            <a:r>
              <a:rPr lang="en-US" altLang="ko-KR" dirty="0"/>
              <a:t>/</a:t>
            </a:r>
            <a:r>
              <a:rPr lang="ko-KR" altLang="en-US" dirty="0"/>
              <a:t>무엇을</a:t>
            </a:r>
            <a:r>
              <a:rPr lang="en-US" altLang="ko-KR" dirty="0"/>
              <a:t>/</a:t>
            </a:r>
            <a:r>
              <a:rPr lang="ko-KR" altLang="en-US" dirty="0"/>
              <a:t>왜 호출했는지 추적 가능</a:t>
            </a:r>
          </a:p>
          <a:p>
            <a:r>
              <a:rPr lang="ko-KR" altLang="en-US" b="1" dirty="0"/>
              <a:t>발표 포인트</a:t>
            </a:r>
          </a:p>
          <a:p>
            <a:r>
              <a:rPr lang="ko-KR" altLang="en-US" dirty="0"/>
              <a:t>“형용사</a:t>
            </a:r>
            <a:r>
              <a:rPr lang="en-US" altLang="ko-KR" dirty="0"/>
              <a:t>(</a:t>
            </a:r>
            <a:r>
              <a:rPr lang="ko-KR" altLang="en-US" dirty="0"/>
              <a:t>빠르다</a:t>
            </a:r>
            <a:r>
              <a:rPr lang="en-US" altLang="ko-KR" dirty="0"/>
              <a:t>/</a:t>
            </a:r>
            <a:r>
              <a:rPr lang="ko-KR" altLang="en-US" dirty="0"/>
              <a:t>안전하다</a:t>
            </a:r>
            <a:r>
              <a:rPr lang="en-US" altLang="ko-KR" dirty="0"/>
              <a:t>)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b="1" dirty="0"/>
              <a:t>숫자</a:t>
            </a:r>
            <a:r>
              <a:rPr lang="en-US" altLang="ko-KR" b="1" dirty="0"/>
              <a:t>+</a:t>
            </a:r>
            <a:r>
              <a:rPr lang="ko-KR" altLang="en-US" b="1" dirty="0"/>
              <a:t>시나리오</a:t>
            </a:r>
            <a:r>
              <a:rPr lang="ko-KR" altLang="en-US" dirty="0"/>
              <a:t>로 정의해야 운영이 가능합니다</a:t>
            </a:r>
            <a:r>
              <a:rPr lang="en-US" altLang="ko-KR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※ </a:t>
            </a:r>
            <a:r>
              <a:rPr lang="ko-KR" altLang="en-US" dirty="0"/>
              <a:t>이 슬라이드는 “정의된 </a:t>
            </a:r>
            <a:r>
              <a:rPr lang="ko-KR" altLang="en-US" dirty="0" err="1"/>
              <a:t>특성”을</a:t>
            </a:r>
            <a:r>
              <a:rPr lang="ko-KR" altLang="en-US" dirty="0"/>
              <a:t> 실제 운영 지표로 바꾸는 </a:t>
            </a:r>
            <a:r>
              <a:rPr lang="ko-KR" altLang="en-US" b="1" dirty="0"/>
              <a:t>샘플 템플릿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1) Latency(</a:t>
            </a:r>
            <a:r>
              <a:rPr lang="ko-KR" altLang="en-US" b="1" dirty="0"/>
              <a:t>지연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p95</a:t>
            </a:r>
            <a:r>
              <a:rPr lang="en-US" altLang="ko-KR" dirty="0"/>
              <a:t>: 95% </a:t>
            </a:r>
            <a:r>
              <a:rPr lang="ko-KR" altLang="en-US" dirty="0"/>
              <a:t>요청이 이 시간 안에 끝나야 한다는 지표</a:t>
            </a:r>
            <a:r>
              <a:rPr lang="en-US" altLang="ko-KR" dirty="0"/>
              <a:t>(</a:t>
            </a:r>
            <a:r>
              <a:rPr lang="ko-KR" altLang="en-US" dirty="0"/>
              <a:t>꼬리 지연 관리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TTFT(Time To First Token)</a:t>
            </a:r>
            <a:r>
              <a:rPr lang="ko-KR" altLang="en-US" dirty="0"/>
              <a:t> 개념을 함께 쓰면 좋음</a:t>
            </a:r>
            <a:r>
              <a:rPr lang="en-US" altLang="ko-KR" dirty="0"/>
              <a:t>: </a:t>
            </a:r>
            <a:r>
              <a:rPr lang="ko-KR" altLang="en-US" dirty="0"/>
              <a:t>스트리밍 </a:t>
            </a:r>
            <a:r>
              <a:rPr lang="en-US" altLang="ko-KR" dirty="0"/>
              <a:t>UI</a:t>
            </a:r>
            <a:r>
              <a:rPr lang="ko-KR" altLang="en-US" dirty="0"/>
              <a:t>에서 “첫 토큰이 빨리 </a:t>
            </a:r>
            <a:r>
              <a:rPr lang="ko-KR" altLang="en-US" dirty="0" err="1"/>
              <a:t>오느냐”가</a:t>
            </a:r>
            <a:r>
              <a:rPr lang="ko-KR" altLang="en-US" dirty="0"/>
              <a:t> 체감에 더 큼</a:t>
            </a:r>
          </a:p>
          <a:p>
            <a:r>
              <a:rPr lang="en-US" altLang="ko-KR" b="1" dirty="0"/>
              <a:t>2) Cost(</a:t>
            </a:r>
            <a:r>
              <a:rPr lang="ko-KR" altLang="en-US" b="1" dirty="0"/>
              <a:t>비용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요청당 평균 비용</a:t>
            </a:r>
            <a:r>
              <a:rPr lang="en-US" altLang="ko-KR" dirty="0"/>
              <a:t>(</a:t>
            </a:r>
            <a:r>
              <a:rPr lang="ko-KR" altLang="en-US" dirty="0"/>
              <a:t>토큰</a:t>
            </a:r>
            <a:r>
              <a:rPr lang="en-US" altLang="ko-KR" dirty="0"/>
              <a:t>+</a:t>
            </a:r>
            <a:r>
              <a:rPr lang="ko-KR" altLang="en-US" dirty="0"/>
              <a:t>툴 호출</a:t>
            </a:r>
            <a:r>
              <a:rPr lang="en-US" altLang="ko-KR" dirty="0"/>
              <a:t>+</a:t>
            </a:r>
            <a:r>
              <a:rPr lang="ko-KR" altLang="en-US" dirty="0"/>
              <a:t>검색</a:t>
            </a:r>
            <a:r>
              <a:rPr lang="en-US" altLang="ko-KR" dirty="0"/>
              <a:t>)</a:t>
            </a:r>
            <a:r>
              <a:rPr lang="ko-KR" altLang="en-US" dirty="0"/>
              <a:t>을 상한으로 관리</a:t>
            </a:r>
          </a:p>
          <a:p>
            <a:r>
              <a:rPr lang="ko-KR" altLang="en-US" dirty="0"/>
              <a:t>비용 폭증은 곧 장애</a:t>
            </a:r>
            <a:r>
              <a:rPr lang="en-US" altLang="ko-KR" dirty="0"/>
              <a:t>(</a:t>
            </a:r>
            <a:r>
              <a:rPr lang="ko-KR" altLang="en-US" dirty="0" err="1"/>
              <a:t>레이트리밋</a:t>
            </a:r>
            <a:r>
              <a:rPr lang="en-US" altLang="ko-KR" dirty="0"/>
              <a:t>/</a:t>
            </a:r>
            <a:r>
              <a:rPr lang="ko-KR" altLang="en-US" dirty="0"/>
              <a:t>가드레일과 연결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3) Retrieval Quality(</a:t>
            </a:r>
            <a:r>
              <a:rPr lang="ko-KR" altLang="en-US" b="1" dirty="0"/>
              <a:t>검색 품질</a:t>
            </a:r>
            <a:r>
              <a:rPr lang="en-US" altLang="ko-KR" b="1" dirty="0"/>
              <a:t>)</a:t>
            </a:r>
          </a:p>
          <a:p>
            <a:r>
              <a:rPr lang="en-US" altLang="ko-KR" dirty="0" err="1"/>
              <a:t>recall@k</a:t>
            </a:r>
            <a:r>
              <a:rPr lang="en-US" altLang="ko-KR" dirty="0"/>
              <a:t>, </a:t>
            </a:r>
            <a:r>
              <a:rPr lang="en-US" altLang="ko-KR" dirty="0" err="1"/>
              <a:t>nDCG</a:t>
            </a:r>
            <a:r>
              <a:rPr lang="en-US" altLang="ko-KR" dirty="0"/>
              <a:t>, MRR </a:t>
            </a:r>
            <a:r>
              <a:rPr lang="ko-KR" altLang="en-US" dirty="0"/>
              <a:t>같은 검색 지표를 도입하거나 “정답 근거 문서가 </a:t>
            </a:r>
            <a:r>
              <a:rPr lang="en-US" altLang="ko-KR" dirty="0"/>
              <a:t>Top-k</a:t>
            </a:r>
            <a:r>
              <a:rPr lang="ko-KR" altLang="en-US" dirty="0"/>
              <a:t>에 포함되는 비율” 같은 실무형 지표를 둠</a:t>
            </a:r>
          </a:p>
          <a:p>
            <a:r>
              <a:rPr lang="en-US" altLang="ko-KR" b="1" dirty="0"/>
              <a:t>4) Tool Reliability(</a:t>
            </a:r>
            <a:r>
              <a:rPr lang="ko-KR" altLang="en-US" b="1" dirty="0"/>
              <a:t>도구 신뢰성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도구 실패율</a:t>
            </a:r>
            <a:r>
              <a:rPr lang="en-US" altLang="ko-KR" dirty="0"/>
              <a:t>, </a:t>
            </a:r>
            <a:r>
              <a:rPr lang="ko-KR" altLang="en-US" dirty="0"/>
              <a:t>재시도 횟수</a:t>
            </a:r>
            <a:r>
              <a:rPr lang="en-US" altLang="ko-KR" dirty="0"/>
              <a:t>, </a:t>
            </a:r>
            <a:r>
              <a:rPr lang="ko-KR" altLang="en-US" dirty="0"/>
              <a:t>타임아웃 비율</a:t>
            </a:r>
          </a:p>
          <a:p>
            <a:r>
              <a:rPr lang="ko-KR" altLang="en-US" dirty="0"/>
              <a:t>실패 시 </a:t>
            </a:r>
            <a:r>
              <a:rPr lang="en-US" altLang="ko-KR" dirty="0"/>
              <a:t>fallback(</a:t>
            </a:r>
            <a:r>
              <a:rPr lang="ko-KR" altLang="en-US" dirty="0"/>
              <a:t>대체 경로</a:t>
            </a:r>
            <a:r>
              <a:rPr lang="en-US" altLang="ko-KR" dirty="0"/>
              <a:t>) </a:t>
            </a:r>
            <a:r>
              <a:rPr lang="ko-KR" altLang="en-US" dirty="0"/>
              <a:t>정책 포함</a:t>
            </a:r>
          </a:p>
          <a:p>
            <a:r>
              <a:rPr lang="en-US" altLang="ko-KR" b="1" dirty="0"/>
              <a:t>5) Safety/Policy</a:t>
            </a:r>
          </a:p>
          <a:p>
            <a:r>
              <a:rPr lang="en-US" altLang="ko-KR" dirty="0"/>
              <a:t>prompt injection </a:t>
            </a:r>
            <a:r>
              <a:rPr lang="ko-KR" altLang="en-US" dirty="0" err="1"/>
              <a:t>탐지율</a:t>
            </a:r>
            <a:r>
              <a:rPr lang="en-US" altLang="ko-KR" dirty="0"/>
              <a:t>, </a:t>
            </a:r>
            <a:r>
              <a:rPr lang="ko-KR" altLang="en-US" dirty="0"/>
              <a:t>민감정보 유출 </a:t>
            </a:r>
            <a:r>
              <a:rPr lang="ko-KR" altLang="en-US" dirty="0" err="1"/>
              <a:t>탐지율</a:t>
            </a:r>
            <a:endParaRPr lang="ko-KR" altLang="en-US" dirty="0"/>
          </a:p>
          <a:p>
            <a:r>
              <a:rPr lang="ko-KR" altLang="en-US" dirty="0"/>
              <a:t>위반 시 차단</a:t>
            </a:r>
            <a:r>
              <a:rPr lang="en-US" altLang="ko-KR" dirty="0"/>
              <a:t>/</a:t>
            </a:r>
            <a:r>
              <a:rPr lang="ko-KR" altLang="en-US" dirty="0"/>
              <a:t>승인</a:t>
            </a:r>
            <a:r>
              <a:rPr lang="en-US" altLang="ko-KR" dirty="0"/>
              <a:t>(HITL) </a:t>
            </a:r>
            <a:r>
              <a:rPr lang="ko-KR" altLang="en-US" dirty="0"/>
              <a:t>경로</a:t>
            </a:r>
          </a:p>
          <a:p>
            <a:r>
              <a:rPr lang="en-US" altLang="ko-KR" b="1" dirty="0"/>
              <a:t>6) Degrade Mode(</a:t>
            </a:r>
            <a:r>
              <a:rPr lang="ko-KR" altLang="en-US" b="1" dirty="0"/>
              <a:t>성능저하 모드</a:t>
            </a:r>
            <a:r>
              <a:rPr lang="en-US" altLang="ko-KR" b="1" dirty="0"/>
              <a:t>, Graceful Degradation)</a:t>
            </a:r>
          </a:p>
          <a:p>
            <a:r>
              <a:rPr lang="ko-KR" altLang="en-US" dirty="0"/>
              <a:t>예산</a:t>
            </a:r>
            <a:r>
              <a:rPr lang="en-US" altLang="ko-KR" dirty="0"/>
              <a:t>/</a:t>
            </a:r>
            <a:r>
              <a:rPr lang="ko-KR" altLang="en-US" dirty="0"/>
              <a:t>시간 초과 시 </a:t>
            </a:r>
            <a:r>
              <a:rPr lang="ko-KR" altLang="en-US" b="1" dirty="0"/>
              <a:t>“품질을 낮추되 서비스는 유지” </a:t>
            </a:r>
            <a:r>
              <a:rPr lang="ko-KR" altLang="en-US" dirty="0"/>
              <a:t>예</a:t>
            </a:r>
            <a:r>
              <a:rPr lang="en-US" altLang="ko-KR" dirty="0"/>
              <a:t>: Top-20 </a:t>
            </a:r>
            <a:r>
              <a:rPr lang="ko-KR" altLang="en-US" dirty="0"/>
              <a:t>검색 대신 </a:t>
            </a:r>
            <a:r>
              <a:rPr lang="en-US" altLang="ko-KR" dirty="0"/>
              <a:t>Top-5, </a:t>
            </a:r>
            <a:r>
              <a:rPr lang="ko-KR" altLang="en-US" dirty="0"/>
              <a:t>이미지 분석 생략</a:t>
            </a:r>
            <a:r>
              <a:rPr lang="en-US" altLang="ko-KR" dirty="0"/>
              <a:t>, </a:t>
            </a:r>
            <a:r>
              <a:rPr lang="ko-KR" altLang="en-US" dirty="0"/>
              <a:t>고비용 </a:t>
            </a:r>
            <a:r>
              <a:rPr lang="ko-KR" altLang="en-US" dirty="0" err="1"/>
              <a:t>모델→저비용</a:t>
            </a:r>
            <a:r>
              <a:rPr lang="ko-KR" altLang="en-US" dirty="0"/>
              <a:t> 모델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nDCG</a:t>
            </a:r>
            <a:r>
              <a:rPr lang="en-US" altLang="ko-KR" b="1" dirty="0"/>
              <a:t>, MRR </a:t>
            </a:r>
            <a:r>
              <a:rPr lang="ko-KR" altLang="en-US" b="1" dirty="0"/>
              <a:t>자세히 </a:t>
            </a:r>
            <a:r>
              <a:rPr lang="en-US" altLang="ko-KR" b="1" dirty="0"/>
              <a:t>+ HITL </a:t>
            </a:r>
            <a:r>
              <a:rPr lang="ko-KR" altLang="en-US" b="1" dirty="0"/>
              <a:t>구현</a:t>
            </a:r>
          </a:p>
          <a:p>
            <a:r>
              <a:rPr lang="en-US" altLang="ko-KR" b="1" dirty="0"/>
              <a:t>1) </a:t>
            </a:r>
            <a:r>
              <a:rPr lang="en-US" altLang="ko-KR" b="1" dirty="0" err="1"/>
              <a:t>nDCG@k</a:t>
            </a:r>
            <a:r>
              <a:rPr lang="en-US" altLang="ko-KR" b="1" dirty="0"/>
              <a:t> (Normalized Discounted Cumulative Gain)</a:t>
            </a:r>
          </a:p>
          <a:p>
            <a:r>
              <a:rPr lang="ko-KR" altLang="en-US" dirty="0"/>
              <a:t>“정답 문서가 위에 있을수록 더 </a:t>
            </a:r>
            <a:r>
              <a:rPr lang="ko-KR" altLang="en-US" dirty="0" err="1"/>
              <a:t>좋다”를</a:t>
            </a:r>
            <a:r>
              <a:rPr lang="ko-KR" altLang="en-US" dirty="0"/>
              <a:t> 반영하는 랭킹 지표</a:t>
            </a:r>
          </a:p>
          <a:p>
            <a:r>
              <a:rPr lang="ko-KR" altLang="en-US" dirty="0"/>
              <a:t>아이디어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위쪽 랭크는 가치가 크고</a:t>
            </a:r>
            <a:r>
              <a:rPr lang="en-US" altLang="ko-KR" dirty="0"/>
              <a:t>(</a:t>
            </a:r>
            <a:r>
              <a:rPr lang="ko-KR" altLang="en-US" dirty="0"/>
              <a:t>가중치↑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아래로 갈수록 할인</a:t>
            </a:r>
            <a:r>
              <a:rPr lang="en-US" altLang="ko-KR" dirty="0"/>
              <a:t>(discount, </a:t>
            </a:r>
            <a:r>
              <a:rPr lang="ko-KR" altLang="en-US" dirty="0"/>
              <a:t>보통 </a:t>
            </a:r>
            <a:r>
              <a:rPr lang="en-US" altLang="ko-KR" dirty="0"/>
              <a:t>log</a:t>
            </a:r>
            <a:r>
              <a:rPr lang="ko-KR" altLang="en-US" dirty="0"/>
              <a:t>로 감소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nDCG</a:t>
            </a:r>
            <a:r>
              <a:rPr lang="ko-KR" altLang="en-US" dirty="0"/>
              <a:t>는 </a:t>
            </a:r>
            <a:r>
              <a:rPr lang="en-US" altLang="ko-KR" dirty="0"/>
              <a:t>DCG</a:t>
            </a:r>
            <a:r>
              <a:rPr lang="ko-KR" altLang="en-US" dirty="0"/>
              <a:t>를 “이상적인 순서</a:t>
            </a:r>
            <a:r>
              <a:rPr lang="en-US" altLang="ko-KR" dirty="0"/>
              <a:t>(IDCG)”</a:t>
            </a:r>
            <a:r>
              <a:rPr lang="ko-KR" altLang="en-US" dirty="0"/>
              <a:t>로 정규화해 </a:t>
            </a:r>
            <a:r>
              <a:rPr lang="en-US" altLang="ko-KR" dirty="0"/>
              <a:t>0~1 </a:t>
            </a:r>
            <a:r>
              <a:rPr lang="ko-KR" altLang="en-US" dirty="0"/>
              <a:t>사이로 만듭니다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2) MRR (Mean Reciprocal Rank)</a:t>
            </a:r>
          </a:p>
          <a:p>
            <a:r>
              <a:rPr lang="ko-KR" altLang="en-US" dirty="0"/>
              <a:t>“정답이 처음 등장하는 </a:t>
            </a:r>
            <a:r>
              <a:rPr lang="ko-KR" altLang="en-US" dirty="0" err="1"/>
              <a:t>위치”만</a:t>
            </a:r>
            <a:r>
              <a:rPr lang="ko-KR" altLang="en-US" dirty="0"/>
              <a:t> 보는 단순하고 강력한 지표</a:t>
            </a:r>
          </a:p>
          <a:p>
            <a:r>
              <a:rPr lang="ko-KR" altLang="en-US" dirty="0"/>
              <a:t>한 쿼리의 점수 </a:t>
            </a:r>
            <a:r>
              <a:rPr lang="en-US" altLang="ko-KR" dirty="0"/>
              <a:t>=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/ 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첫 정답의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rank)</a:t>
            </a:r>
            <a:endParaRPr lang="ko-KR" altLang="en-US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등이면 </a:t>
            </a:r>
            <a:r>
              <a:rPr lang="en-US" altLang="ko-KR" dirty="0"/>
              <a:t>1.0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등이면 </a:t>
            </a:r>
            <a:r>
              <a:rPr lang="en-US" altLang="ko-KR" dirty="0"/>
              <a:t>0.5</a:t>
            </a:r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등이면 </a:t>
            </a:r>
            <a:r>
              <a:rPr lang="en-US" altLang="ko-KR" dirty="0"/>
              <a:t>0.1</a:t>
            </a:r>
          </a:p>
          <a:p>
            <a:r>
              <a:rPr lang="ko-KR" altLang="en-US" dirty="0"/>
              <a:t>여러 쿼리 평균이 </a:t>
            </a:r>
            <a:r>
              <a:rPr lang="en-US" altLang="ko-KR" dirty="0"/>
              <a:t>MRR</a:t>
            </a:r>
          </a:p>
          <a:p>
            <a:r>
              <a:rPr lang="en-US" altLang="ko-KR" b="1" dirty="0"/>
              <a:t>3) “</a:t>
            </a:r>
            <a:r>
              <a:rPr lang="ko-KR" altLang="en-US" b="1" dirty="0"/>
              <a:t>위반 시 차단</a:t>
            </a:r>
            <a:r>
              <a:rPr lang="en-US" altLang="ko-KR" b="1" dirty="0"/>
              <a:t>/</a:t>
            </a:r>
            <a:r>
              <a:rPr lang="ko-KR" altLang="en-US" b="1" dirty="0"/>
              <a:t>승인</a:t>
            </a:r>
            <a:r>
              <a:rPr lang="en-US" altLang="ko-KR" b="1" dirty="0"/>
              <a:t>(HITL)” </a:t>
            </a:r>
            <a:r>
              <a:rPr lang="ko-KR" altLang="en-US" b="1" dirty="0"/>
              <a:t>경로를 어떻게 구현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실무 구현은 보통 이렇게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**</a:t>
            </a:r>
            <a:r>
              <a:rPr lang="ko-KR" altLang="en-US" dirty="0"/>
              <a:t>정책 엔진</a:t>
            </a:r>
            <a:r>
              <a:rPr lang="en-US" altLang="ko-KR" dirty="0"/>
              <a:t>(Policy Engine)**</a:t>
            </a:r>
            <a:r>
              <a:rPr lang="ko-KR" altLang="en-US" dirty="0"/>
              <a:t>이 위험도 판단</a:t>
            </a:r>
          </a:p>
          <a:p>
            <a:r>
              <a:rPr lang="ko-KR" altLang="en-US" dirty="0"/>
              <a:t>입력</a:t>
            </a:r>
            <a:r>
              <a:rPr lang="en-US" altLang="ko-KR" dirty="0"/>
              <a:t>(</a:t>
            </a:r>
            <a:r>
              <a:rPr lang="ko-KR" altLang="en-US" dirty="0"/>
              <a:t>프롬프트</a:t>
            </a:r>
            <a:r>
              <a:rPr lang="en-US" altLang="ko-KR" dirty="0"/>
              <a:t>) + </a:t>
            </a:r>
            <a:r>
              <a:rPr lang="ko-KR" altLang="en-US" dirty="0"/>
              <a:t>검색결과 </a:t>
            </a:r>
            <a:r>
              <a:rPr lang="en-US" altLang="ko-KR" dirty="0"/>
              <a:t>+ </a:t>
            </a:r>
            <a:r>
              <a:rPr lang="ko-KR" altLang="en-US" dirty="0"/>
              <a:t>툴 종류 </a:t>
            </a:r>
            <a:r>
              <a:rPr lang="en-US" altLang="ko-KR" dirty="0"/>
              <a:t>+ </a:t>
            </a:r>
            <a:r>
              <a:rPr lang="ko-KR" altLang="en-US" dirty="0"/>
              <a:t>사용자 권한 </a:t>
            </a:r>
            <a:r>
              <a:rPr lang="en-US" altLang="ko-KR" dirty="0"/>
              <a:t>+ DLP </a:t>
            </a:r>
            <a:r>
              <a:rPr lang="ko-KR" altLang="en-US" dirty="0"/>
              <a:t>결과로 </a:t>
            </a:r>
            <a:r>
              <a:rPr lang="en-US" altLang="ko-KR" dirty="0"/>
              <a:t>risk score </a:t>
            </a:r>
            <a:r>
              <a:rPr lang="ko-KR" altLang="en-US" dirty="0"/>
              <a:t>산정</a:t>
            </a:r>
          </a:p>
          <a:p>
            <a:r>
              <a:rPr lang="ko-KR" altLang="en-US" b="1" dirty="0"/>
              <a:t>라우터가 분기</a:t>
            </a:r>
            <a:endParaRPr lang="ko-KR" altLang="en-US" dirty="0"/>
          </a:p>
          <a:p>
            <a:r>
              <a:rPr lang="en-US" altLang="ko-KR" dirty="0"/>
              <a:t>low risk → </a:t>
            </a:r>
            <a:r>
              <a:rPr lang="ko-KR" altLang="en-US" dirty="0"/>
              <a:t>자동 응답</a:t>
            </a:r>
          </a:p>
          <a:p>
            <a:r>
              <a:rPr lang="en-US" altLang="ko-KR" dirty="0"/>
              <a:t>medium risk → </a:t>
            </a:r>
            <a:r>
              <a:rPr lang="ko-KR" altLang="en-US" dirty="0"/>
              <a:t>제한 응답</a:t>
            </a:r>
            <a:r>
              <a:rPr lang="en-US" altLang="ko-KR" dirty="0"/>
              <a:t>(</a:t>
            </a:r>
            <a:r>
              <a:rPr lang="ko-KR" altLang="en-US" dirty="0"/>
              <a:t>툴 금지</a:t>
            </a:r>
            <a:r>
              <a:rPr lang="en-US" altLang="ko-KR" dirty="0"/>
              <a:t>/</a:t>
            </a:r>
            <a:r>
              <a:rPr lang="ko-KR" altLang="en-US" dirty="0"/>
              <a:t>요약만</a:t>
            </a:r>
            <a:r>
              <a:rPr lang="en-US" altLang="ko-KR" dirty="0"/>
              <a:t>/</a:t>
            </a:r>
            <a:r>
              <a:rPr lang="ko-KR" altLang="en-US" dirty="0"/>
              <a:t>추가 확인 질문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high risk → </a:t>
            </a:r>
            <a:r>
              <a:rPr lang="ko-KR" altLang="en-US" b="1" dirty="0"/>
              <a:t>차단 또는 </a:t>
            </a:r>
            <a:r>
              <a:rPr lang="en-US" altLang="ko-KR" b="1" dirty="0"/>
              <a:t>HITL </a:t>
            </a:r>
            <a:r>
              <a:rPr lang="ko-KR" altLang="en-US" b="1" dirty="0"/>
              <a:t>큐로 전송</a:t>
            </a:r>
            <a:endParaRPr lang="ko-KR" altLang="en-US" dirty="0"/>
          </a:p>
          <a:p>
            <a:r>
              <a:rPr lang="en-US" altLang="ko-KR" b="1" dirty="0"/>
              <a:t>HITL </a:t>
            </a:r>
            <a:r>
              <a:rPr lang="ko-KR" altLang="en-US" b="1" dirty="0"/>
              <a:t>워크플로우</a:t>
            </a:r>
            <a:endParaRPr lang="ko-KR" altLang="en-US" dirty="0"/>
          </a:p>
          <a:p>
            <a:r>
              <a:rPr lang="ko-KR" altLang="en-US" dirty="0"/>
              <a:t>승인 </a:t>
            </a:r>
            <a:r>
              <a:rPr lang="en-US" altLang="ko-KR" dirty="0"/>
              <a:t>UI(</a:t>
            </a:r>
            <a:r>
              <a:rPr lang="ko-KR" altLang="en-US" dirty="0"/>
              <a:t>내부 콘솔</a:t>
            </a:r>
            <a:r>
              <a:rPr lang="en-US" altLang="ko-KR" dirty="0"/>
              <a:t>/Slack/</a:t>
            </a:r>
            <a:r>
              <a:rPr lang="ko-KR" altLang="en-US" dirty="0"/>
              <a:t>티켓</a:t>
            </a:r>
            <a:r>
              <a:rPr lang="en-US" altLang="ko-KR" dirty="0"/>
              <a:t>/</a:t>
            </a:r>
            <a:r>
              <a:rPr lang="ko-KR" altLang="en-US" dirty="0"/>
              <a:t>전용 페이지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(</a:t>
            </a:r>
            <a:r>
              <a:rPr lang="ko-KR" altLang="en-US" dirty="0"/>
              <a:t>검색문서</a:t>
            </a:r>
            <a:r>
              <a:rPr lang="en-US" altLang="ko-KR" dirty="0"/>
              <a:t>/</a:t>
            </a:r>
            <a:r>
              <a:rPr lang="ko-KR" altLang="en-US" dirty="0"/>
              <a:t>툴 결과</a:t>
            </a:r>
            <a:r>
              <a:rPr lang="en-US" altLang="ko-KR" dirty="0"/>
              <a:t>/trace) </a:t>
            </a:r>
            <a:r>
              <a:rPr lang="ko-KR" altLang="en-US" dirty="0"/>
              <a:t>확인</a:t>
            </a:r>
          </a:p>
          <a:p>
            <a:pPr lvl="1"/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거절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  <a:p>
            <a:r>
              <a:rPr lang="ko-KR" altLang="en-US" dirty="0"/>
              <a:t>승인되면 </a:t>
            </a:r>
            <a:r>
              <a:rPr lang="ko-KR" altLang="en-US" dirty="0" err="1"/>
              <a:t>오케스트레이터가</a:t>
            </a:r>
            <a:r>
              <a:rPr lang="ko-KR" altLang="en-US" dirty="0"/>
              <a:t> “승인 </a:t>
            </a:r>
            <a:r>
              <a:rPr lang="ko-KR" altLang="en-US" dirty="0" err="1"/>
              <a:t>토큰”을</a:t>
            </a:r>
            <a:r>
              <a:rPr lang="ko-KR" altLang="en-US" dirty="0"/>
              <a:t> 받아 다음 단계 진행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1) HITL “</a:t>
            </a:r>
            <a:r>
              <a:rPr lang="ko-KR" altLang="en-US" b="1" dirty="0" err="1"/>
              <a:t>기다리기”의</a:t>
            </a:r>
            <a:r>
              <a:rPr lang="ko-KR" altLang="en-US" b="1" dirty="0"/>
              <a:t> 핵심</a:t>
            </a:r>
            <a:r>
              <a:rPr lang="en-US" altLang="ko-KR" b="1" dirty="0"/>
              <a:t>: </a:t>
            </a:r>
            <a:r>
              <a:rPr lang="ko-KR" altLang="en-US" b="1" dirty="0"/>
              <a:t>서버가 블로킹하지 말고</a:t>
            </a:r>
            <a:r>
              <a:rPr lang="en-US" altLang="ko-KR" b="1" dirty="0"/>
              <a:t>, </a:t>
            </a:r>
            <a:r>
              <a:rPr lang="ko-KR" altLang="en-US" b="1" dirty="0"/>
              <a:t>워크플로우를 “중단</a:t>
            </a:r>
            <a:r>
              <a:rPr lang="en-US" altLang="ko-KR" b="1" dirty="0"/>
              <a:t>/</a:t>
            </a:r>
            <a:r>
              <a:rPr lang="ko-KR" altLang="en-US" b="1" dirty="0"/>
              <a:t>재개” 가능하게 만들기</a:t>
            </a:r>
          </a:p>
          <a:p>
            <a:r>
              <a:rPr lang="ko-KR" altLang="en-US" dirty="0"/>
              <a:t>웹 서버</a:t>
            </a:r>
            <a:r>
              <a:rPr lang="en-US" altLang="ko-KR" dirty="0"/>
              <a:t>/</a:t>
            </a:r>
            <a:r>
              <a:rPr lang="ko-KR" altLang="en-US" dirty="0" err="1"/>
              <a:t>오케스트레이터가</a:t>
            </a:r>
            <a:r>
              <a:rPr lang="ko-KR" altLang="en-US" dirty="0"/>
              <a:t> 단순히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sleep()</a:t>
            </a:r>
            <a:r>
              <a:rPr lang="ko-KR" altLang="en-US" dirty="0"/>
              <a:t>처럼 기다리면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워커가 점유되고</a:t>
            </a:r>
            <a:r>
              <a:rPr lang="en-US" altLang="ko-KR" dirty="0"/>
              <a:t>(</a:t>
            </a:r>
            <a:r>
              <a:rPr lang="ko-KR" altLang="en-US" dirty="0"/>
              <a:t>스케일링 불리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타임아웃</a:t>
            </a:r>
            <a:r>
              <a:rPr lang="en-US" altLang="ko-KR" dirty="0"/>
              <a:t>/</a:t>
            </a:r>
            <a:r>
              <a:rPr lang="ko-KR" altLang="en-US" dirty="0"/>
              <a:t>재시작 시 상태가 날아가고</a:t>
            </a:r>
          </a:p>
          <a:p>
            <a:r>
              <a:rPr lang="ko-KR" altLang="en-US" dirty="0"/>
              <a:t>여러 인스턴스에서 정합성 유지가 어려워집니다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보통은</a:t>
            </a:r>
            <a:r>
              <a:rPr lang="en-US" altLang="ko-KR" dirty="0"/>
              <a:t>:</a:t>
            </a:r>
          </a:p>
          <a:p>
            <a:r>
              <a:rPr lang="ko-KR" altLang="en-US" b="1" dirty="0"/>
              <a:t>위험 감지</a:t>
            </a:r>
            <a:r>
              <a:rPr lang="en-US" altLang="ko-KR" dirty="0"/>
              <a:t>(risk score, </a:t>
            </a:r>
            <a:r>
              <a:rPr lang="ko-KR" altLang="en-US" dirty="0"/>
              <a:t>정책 위반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승인 요청 레코드 생성</a:t>
            </a:r>
            <a:r>
              <a:rPr lang="en-US" altLang="ko-KR" dirty="0"/>
              <a:t>(</a:t>
            </a:r>
            <a:r>
              <a:rPr lang="en-US" altLang="ko-KR" dirty="0" err="1"/>
              <a:t>approval_id</a:t>
            </a:r>
            <a:r>
              <a:rPr lang="en-US" altLang="ko-KR" dirty="0"/>
              <a:t> + </a:t>
            </a:r>
            <a:r>
              <a:rPr lang="ko-KR" altLang="en-US" dirty="0"/>
              <a:t>필요한 정보 저장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워크플로우 상태 체크포인트 저장</a:t>
            </a:r>
            <a:r>
              <a:rPr lang="en-US" altLang="ko-KR" dirty="0"/>
              <a:t>(resume </a:t>
            </a:r>
            <a:r>
              <a:rPr lang="ko-KR" altLang="en-US" dirty="0"/>
              <a:t>가능한 입력</a:t>
            </a:r>
            <a:r>
              <a:rPr lang="en-US" altLang="ko-KR" dirty="0"/>
              <a:t>/state)</a:t>
            </a:r>
          </a:p>
          <a:p>
            <a:r>
              <a:rPr lang="ko-KR" altLang="en-US" b="1" dirty="0"/>
              <a:t>클라이언트에 “승인 필요” 이벤트</a:t>
            </a:r>
            <a:r>
              <a:rPr lang="en-US" altLang="ko-KR" b="1" dirty="0"/>
              <a:t>/</a:t>
            </a:r>
            <a:r>
              <a:rPr lang="ko-KR" altLang="en-US" b="1" dirty="0"/>
              <a:t>응답 전달</a:t>
            </a:r>
            <a:endParaRPr lang="ko-KR" altLang="en-US" dirty="0"/>
          </a:p>
          <a:p>
            <a:r>
              <a:rPr lang="ko-KR" altLang="en-US" dirty="0"/>
              <a:t>사용자 승인</a:t>
            </a:r>
            <a:r>
              <a:rPr lang="en-US" altLang="ko-KR" dirty="0"/>
              <a:t>/</a:t>
            </a:r>
            <a:r>
              <a:rPr lang="ko-KR" altLang="en-US" dirty="0"/>
              <a:t>거절이 들어오면</a:t>
            </a:r>
          </a:p>
          <a:p>
            <a:r>
              <a:rPr lang="en-US" altLang="ko-KR" b="1" dirty="0" err="1"/>
              <a:t>approval_id</a:t>
            </a:r>
            <a:r>
              <a:rPr lang="ko-KR" altLang="en-US" b="1" dirty="0"/>
              <a:t>로 워크플로우 재개</a:t>
            </a:r>
            <a:r>
              <a:rPr lang="en-US" altLang="ko-KR" b="1" dirty="0"/>
              <a:t>(resume)</a:t>
            </a:r>
            <a:endParaRPr lang="ko-KR" altLang="en-US" dirty="0"/>
          </a:p>
          <a:p>
            <a:r>
              <a:rPr lang="ko-KR" altLang="en-US" dirty="0"/>
              <a:t>이게 </a:t>
            </a:r>
            <a:r>
              <a:rPr lang="en-US" altLang="ko-KR" dirty="0"/>
              <a:t>HITL</a:t>
            </a:r>
            <a:r>
              <a:rPr lang="ko-KR" altLang="en-US" dirty="0"/>
              <a:t>의 본질입니다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2) </a:t>
            </a:r>
            <a:r>
              <a:rPr lang="ko-KR" altLang="en-US" b="1" dirty="0"/>
              <a:t>구현 패턴 </a:t>
            </a:r>
            <a:r>
              <a:rPr lang="en-US" altLang="ko-KR" b="1" dirty="0"/>
              <a:t>A: “</a:t>
            </a:r>
            <a:r>
              <a:rPr lang="ko-KR" altLang="en-US" b="1" dirty="0"/>
              <a:t>짧은 승인</a:t>
            </a:r>
            <a:r>
              <a:rPr lang="en-US" altLang="ko-KR" b="1" dirty="0"/>
              <a:t>(</a:t>
            </a:r>
            <a:r>
              <a:rPr lang="ko-KR" altLang="en-US" b="1" dirty="0"/>
              <a:t>수 초</a:t>
            </a:r>
            <a:r>
              <a:rPr lang="en-US" altLang="ko-KR" b="1" dirty="0"/>
              <a:t>~</a:t>
            </a:r>
            <a:r>
              <a:rPr lang="ko-KR" altLang="en-US" b="1" dirty="0"/>
              <a:t>수십 초</a:t>
            </a:r>
            <a:r>
              <a:rPr lang="en-US" altLang="ko-KR" b="1" dirty="0"/>
              <a:t>)” — WebSocket/SSE</a:t>
            </a:r>
            <a:r>
              <a:rPr lang="ko-KR" altLang="en-US" b="1" dirty="0"/>
              <a:t>로 연결 유지 </a:t>
            </a:r>
            <a:r>
              <a:rPr lang="en-US" altLang="ko-KR" b="1" dirty="0"/>
              <a:t>+ Await</a:t>
            </a:r>
          </a:p>
          <a:p>
            <a:r>
              <a:rPr lang="ko-KR" altLang="en-US" b="1" dirty="0"/>
              <a:t>동작 흐름</a:t>
            </a:r>
          </a:p>
          <a:p>
            <a:r>
              <a:rPr lang="ko-KR" altLang="en-US" dirty="0"/>
              <a:t>클라이언트가 채팅을 시작하면 서버는 </a:t>
            </a:r>
            <a:r>
              <a:rPr lang="en-US" altLang="ko-KR" dirty="0"/>
              <a:t>WebSocket/SSE</a:t>
            </a:r>
            <a:r>
              <a:rPr lang="ko-KR" altLang="en-US" dirty="0"/>
              <a:t>로 스트리밍 중</a:t>
            </a:r>
          </a:p>
          <a:p>
            <a:r>
              <a:rPr lang="ko-KR" altLang="en-US" dirty="0"/>
              <a:t>리스크 노드에서 “승인 </a:t>
            </a:r>
            <a:r>
              <a:rPr lang="ko-KR" altLang="en-US" dirty="0" err="1"/>
              <a:t>필요”가</a:t>
            </a:r>
            <a:r>
              <a:rPr lang="ko-KR" altLang="en-US" dirty="0"/>
              <a:t> 나오면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서버는 </a:t>
            </a:r>
            <a:r>
              <a:rPr lang="en-US" altLang="ko-KR" b="1" dirty="0" err="1"/>
              <a:t>approval_id</a:t>
            </a:r>
            <a:r>
              <a:rPr lang="ko-KR" altLang="en-US" b="1" dirty="0"/>
              <a:t>를 생성</a:t>
            </a:r>
            <a:endParaRPr lang="ko-KR" altLang="en-US" dirty="0"/>
          </a:p>
          <a:p>
            <a:pPr lvl="1"/>
            <a:r>
              <a:rPr lang="ko-KR" altLang="en-US" dirty="0"/>
              <a:t>프론트에 </a:t>
            </a:r>
            <a:r>
              <a:rPr lang="en-US" altLang="ko-KR" b="1" dirty="0"/>
              <a:t>approval </a:t>
            </a:r>
            <a:r>
              <a:rPr lang="ko-KR" altLang="en-US" b="1" dirty="0"/>
              <a:t>카드</a:t>
            </a:r>
            <a:r>
              <a:rPr lang="en-US" altLang="ko-KR" dirty="0"/>
              <a:t>(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거절 버튼</a:t>
            </a:r>
            <a:r>
              <a:rPr lang="en-US" altLang="ko-KR" dirty="0"/>
              <a:t>)</a:t>
            </a:r>
            <a:r>
              <a:rPr lang="ko-KR" altLang="en-US" dirty="0"/>
              <a:t>를 띄우는 이벤트를 전송</a:t>
            </a:r>
          </a:p>
          <a:p>
            <a:pPr lvl="1"/>
            <a:r>
              <a:rPr lang="ko-KR" altLang="en-US" dirty="0"/>
              <a:t>서버는 내부적으로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asyncio.Event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Future)</a:t>
            </a:r>
            <a:r>
              <a:rPr lang="ko-KR" altLang="en-US" dirty="0"/>
              <a:t>를 만들어 </a:t>
            </a:r>
            <a:r>
              <a:rPr lang="ko-KR" altLang="en-US" b="1" dirty="0"/>
              <a:t>결정이 올 때까지 </a:t>
            </a:r>
            <a:r>
              <a:rPr lang="en-US" altLang="ko-KR" b="1" dirty="0"/>
              <a:t>await</a:t>
            </a:r>
            <a:endParaRPr lang="ko-KR" altLang="en-US" dirty="0"/>
          </a:p>
          <a:p>
            <a:r>
              <a:rPr lang="ko-KR" altLang="en-US" dirty="0"/>
              <a:t>사용자가 누르면 프론트가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/approval/{id}/decision</a:t>
            </a:r>
            <a:r>
              <a:rPr lang="ko-KR" altLang="en-US" dirty="0"/>
              <a:t> </a:t>
            </a:r>
            <a:r>
              <a:rPr lang="en-US" altLang="ko-KR" dirty="0"/>
              <a:t>API </a:t>
            </a:r>
            <a:r>
              <a:rPr lang="ko-KR" altLang="en-US" dirty="0"/>
              <a:t>호출</a:t>
            </a:r>
          </a:p>
          <a:p>
            <a:r>
              <a:rPr lang="ko-KR" altLang="en-US" dirty="0"/>
              <a:t>서버가 </a:t>
            </a:r>
            <a:r>
              <a:rPr lang="en-US" altLang="ko-KR" dirty="0"/>
              <a:t>event</a:t>
            </a:r>
            <a:r>
              <a:rPr lang="ko-KR" altLang="en-US" dirty="0"/>
              <a:t>를 </a:t>
            </a:r>
            <a:r>
              <a:rPr lang="en-US" altLang="ko-KR" dirty="0"/>
              <a:t>set → </a:t>
            </a:r>
            <a:r>
              <a:rPr lang="ko-KR" altLang="en-US" dirty="0"/>
              <a:t>워크플로우가 다음 단계로 진행 → 최종 답을 계속 스트리밍</a:t>
            </a:r>
          </a:p>
          <a:p>
            <a:r>
              <a:rPr lang="ko-KR" altLang="en-US" b="1" dirty="0"/>
              <a:t>장점</a:t>
            </a:r>
            <a:r>
              <a:rPr lang="en-US" altLang="ko-KR" b="1" dirty="0"/>
              <a:t>/</a:t>
            </a:r>
            <a:r>
              <a:rPr lang="ko-KR" altLang="en-US" b="1" dirty="0"/>
              <a:t>주의</a:t>
            </a:r>
          </a:p>
          <a:p>
            <a:r>
              <a:rPr lang="en-US" altLang="ko-KR" dirty="0"/>
              <a:t>UX</a:t>
            </a:r>
            <a:r>
              <a:rPr lang="ko-KR" altLang="en-US" dirty="0"/>
              <a:t>가 좋음</a:t>
            </a:r>
            <a:r>
              <a:rPr lang="en-US" altLang="ko-KR" dirty="0"/>
              <a:t>(</a:t>
            </a:r>
            <a:r>
              <a:rPr lang="ko-KR" altLang="en-US" dirty="0"/>
              <a:t>대화 흐름이 끊기지 않음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“</a:t>
            </a:r>
            <a:r>
              <a:rPr lang="ko-KR" altLang="en-US" dirty="0"/>
              <a:t>긴 </a:t>
            </a:r>
            <a:r>
              <a:rPr lang="ko-KR" altLang="en-US" dirty="0" err="1"/>
              <a:t>승인”에는</a:t>
            </a:r>
            <a:r>
              <a:rPr lang="ko-KR" altLang="en-US" dirty="0"/>
              <a:t> 부적합</a:t>
            </a:r>
            <a:r>
              <a:rPr lang="en-US" altLang="ko-KR" dirty="0"/>
              <a:t>(</a:t>
            </a:r>
            <a:r>
              <a:rPr lang="ko-KR" altLang="en-US" dirty="0"/>
              <a:t>모바일</a:t>
            </a:r>
            <a:r>
              <a:rPr lang="en-US" altLang="ko-KR" dirty="0"/>
              <a:t>/</a:t>
            </a:r>
            <a:r>
              <a:rPr lang="ko-KR" altLang="en-US" dirty="0"/>
              <a:t>네트워크 끊김</a:t>
            </a:r>
            <a:r>
              <a:rPr lang="en-US" altLang="ko-KR" dirty="0"/>
              <a:t>, </a:t>
            </a:r>
            <a:r>
              <a:rPr lang="ko-KR" altLang="en-US" dirty="0"/>
              <a:t>서버 리소스 점유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매우 단순화한 코드 스케치 </a:t>
            </a:r>
            <a:r>
              <a:rPr lang="en-US" altLang="ko-KR" b="1" dirty="0"/>
              <a:t>(</a:t>
            </a:r>
            <a:r>
              <a:rPr lang="en-US" altLang="ko-KR" b="1" dirty="0" err="1"/>
              <a:t>FastAPI</a:t>
            </a:r>
            <a:r>
              <a:rPr lang="en-US" altLang="ko-KR" b="1" dirty="0"/>
              <a:t>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핵심 아이디어만 보여주는 예시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실서비스에선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Redis/DB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상태 보존 권장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asyncio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fastapi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FastAPI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pydantic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BaseModel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FastAPI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pending_events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[str,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asyncio.Event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{}</a:t>
            </a:r>
          </a:p>
          <a:p>
            <a:pPr rtl="0"/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pending_decisions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[str, str] = {}   # "approve" | "reject"</a:t>
            </a:r>
          </a:p>
          <a:p>
            <a:pPr rtl="0"/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pending_payloads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[str,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{}   #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승인에 필요한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context(</a:t>
            </a:r>
            <a:r>
              <a:rPr lang="ko-KR" alt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툴요청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근거 등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DecisionIn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BaseModel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decision: str  # "approve" or "reject"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 def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require_human_approval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(payload: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dict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-&gt; str: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str(uuid.uuid4())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pending_payloads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payload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asyncio.Event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pending_events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# TODO: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여기에서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WebSocket/SSE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로 프론트에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approval_required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이벤트 푸시</a:t>
            </a:r>
          </a:p>
          <a:p>
            <a:pPr rtl="0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send_event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({"type":"approval_required","approval_id":approval_id,"payload":payload})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#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사용자 결정을 기다림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짧은 승인에만 권장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await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asyncio.wait_for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ev.wait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(), timeout=60)  # 60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초 내 결정 없으면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timeout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처리</a:t>
            </a:r>
          </a:p>
          <a:p>
            <a:pPr rtl="0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pending_decisions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@app.post("/approval/{approval_id}/decision")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 def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submit_decision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str, body: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DecisionIn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pending_decisions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 =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body.decision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pending_events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].set()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return {"ok": True}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 def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agent_workflow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user_input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str) -&gt; str: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# ... planner/retriever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등 진행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risky_action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{"tool": 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delete_record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{"id": 123}}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decision = await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require_human_approval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({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"reason": "High-risk tool call",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"action":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risky_action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"evidence": {"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retrieved_docs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["..."], "policy": "..." }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})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if decision != "approve":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return 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승인이 없어 작업을 중단했습니다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."</a:t>
            </a:r>
          </a:p>
          <a:p>
            <a:pPr rtl="0"/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#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승인되면 계속 진행</a:t>
            </a:r>
          </a:p>
          <a:p>
            <a:pPr rtl="0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... tool call ...</a:t>
            </a:r>
          </a:p>
          <a:p>
            <a:pPr rtl="0"/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return 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승인된 작업을 수행했고 결과는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."</a:t>
            </a:r>
          </a:p>
          <a:p>
            <a:r>
              <a:rPr lang="ko-KR" altLang="en-US" dirty="0"/>
              <a:t>핵심은 “</a:t>
            </a:r>
            <a:r>
              <a:rPr lang="ko-KR" altLang="en-US" dirty="0" err="1"/>
              <a:t>오케스트레이터가</a:t>
            </a:r>
            <a:r>
              <a:rPr lang="ko-KR" altLang="en-US" dirty="0"/>
              <a:t> 사용자 결정을 기다리는 </a:t>
            </a:r>
            <a:r>
              <a:rPr lang="ko-KR" altLang="en-US" dirty="0" err="1"/>
              <a:t>지점”을</a:t>
            </a:r>
            <a:r>
              <a:rPr lang="ko-KR" altLang="en-US" dirty="0"/>
              <a:t> **명시적 함수</a:t>
            </a:r>
            <a:r>
              <a:rPr lang="en-US" altLang="ko-KR" dirty="0"/>
              <a:t>(</a:t>
            </a:r>
            <a:r>
              <a:rPr lang="en-US" altLang="ko-KR" dirty="0" err="1"/>
              <a:t>require_human_approval</a:t>
            </a:r>
            <a:r>
              <a:rPr lang="en-US" altLang="ko-KR" dirty="0"/>
              <a:t>)**</a:t>
            </a:r>
            <a:r>
              <a:rPr lang="ko-KR" altLang="en-US" dirty="0"/>
              <a:t>로 만들고</a:t>
            </a:r>
            <a:r>
              <a:rPr lang="en-US" altLang="ko-KR" dirty="0"/>
              <a:t>, UI/</a:t>
            </a:r>
            <a:r>
              <a:rPr lang="ko-KR" altLang="en-US" dirty="0"/>
              <a:t>결정 </a:t>
            </a:r>
            <a:r>
              <a:rPr lang="en-US" altLang="ko-KR" dirty="0"/>
              <a:t>API</a:t>
            </a:r>
            <a:r>
              <a:rPr lang="ko-KR" altLang="en-US" dirty="0"/>
              <a:t>가 그걸 깨워</a:t>
            </a:r>
            <a:r>
              <a:rPr lang="en-US" altLang="ko-KR" dirty="0"/>
              <a:t>(resume) </a:t>
            </a:r>
            <a:r>
              <a:rPr lang="ko-KR" altLang="en-US" dirty="0"/>
              <a:t>주는 구조입니다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3) </a:t>
            </a:r>
            <a:r>
              <a:rPr lang="ko-KR" altLang="en-US" b="1" dirty="0"/>
              <a:t>구현 패턴 </a:t>
            </a:r>
            <a:r>
              <a:rPr lang="en-US" altLang="ko-KR" b="1" dirty="0"/>
              <a:t>B: “</a:t>
            </a:r>
            <a:r>
              <a:rPr lang="ko-KR" altLang="en-US" b="1" dirty="0"/>
              <a:t>긴 승인</a:t>
            </a:r>
            <a:r>
              <a:rPr lang="en-US" altLang="ko-KR" b="1" dirty="0"/>
              <a:t>(</a:t>
            </a:r>
            <a:r>
              <a:rPr lang="ko-KR" altLang="en-US" b="1" dirty="0"/>
              <a:t>수 분</a:t>
            </a:r>
            <a:r>
              <a:rPr lang="en-US" altLang="ko-KR" b="1" dirty="0"/>
              <a:t>~</a:t>
            </a:r>
            <a:r>
              <a:rPr lang="ko-KR" altLang="en-US" b="1" dirty="0"/>
              <a:t>수 시간</a:t>
            </a:r>
            <a:r>
              <a:rPr lang="en-US" altLang="ko-KR" b="1" dirty="0"/>
              <a:t>)” — 202 Accepted + </a:t>
            </a:r>
            <a:r>
              <a:rPr lang="ko-KR" altLang="en-US" b="1" dirty="0"/>
              <a:t>작업 중단 저장 </a:t>
            </a:r>
            <a:r>
              <a:rPr lang="en-US" altLang="ko-KR" b="1" dirty="0"/>
              <a:t>+ </a:t>
            </a:r>
            <a:r>
              <a:rPr lang="ko-KR" altLang="en-US" b="1" dirty="0"/>
              <a:t>나중에 재개</a:t>
            </a:r>
          </a:p>
          <a:p>
            <a:r>
              <a:rPr lang="ko-KR" altLang="en-US" b="1" dirty="0"/>
              <a:t>동작 흐름</a:t>
            </a:r>
          </a:p>
          <a:p>
            <a:r>
              <a:rPr lang="ko-KR" altLang="en-US" dirty="0"/>
              <a:t>리스크 발생 시 서버는 </a:t>
            </a:r>
            <a:r>
              <a:rPr lang="ko-KR" altLang="en-US" b="1" dirty="0"/>
              <a:t>즉시 응답을 종료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HTTP 202 +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approval_id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message: "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승인이 필요합니다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"}</a:t>
            </a:r>
            <a:endParaRPr lang="ko-KR" altLang="en-US" dirty="0"/>
          </a:p>
          <a:p>
            <a:r>
              <a:rPr lang="ko-KR" altLang="en-US" dirty="0"/>
              <a:t>워크플로우 </a:t>
            </a:r>
            <a:r>
              <a:rPr lang="en-US" altLang="ko-KR" dirty="0"/>
              <a:t>state(</a:t>
            </a:r>
            <a:r>
              <a:rPr lang="ko-KR" altLang="en-US" dirty="0"/>
              <a:t>체크포인트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DB/Redis</a:t>
            </a:r>
            <a:r>
              <a:rPr lang="ko-KR" altLang="en-US" dirty="0"/>
              <a:t>에 저장</a:t>
            </a:r>
          </a:p>
          <a:p>
            <a:r>
              <a:rPr lang="ko-KR" altLang="en-US" dirty="0"/>
              <a:t>사용자가 나중에 승인하면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/approval/{id}/decision</a:t>
            </a:r>
            <a:r>
              <a:rPr lang="ko-KR" altLang="en-US" dirty="0"/>
              <a:t> 호출</a:t>
            </a:r>
          </a:p>
          <a:p>
            <a:r>
              <a:rPr lang="ko-KR" altLang="en-US" dirty="0"/>
              <a:t>서버는 저장해둔 체크포인트로 워크플로우를 재개하고</a:t>
            </a:r>
          </a:p>
          <a:p>
            <a:r>
              <a:rPr lang="ko-KR" altLang="en-US" dirty="0"/>
              <a:t>최종 결과를 “새 </a:t>
            </a:r>
            <a:r>
              <a:rPr lang="ko-KR" altLang="en-US" dirty="0" err="1"/>
              <a:t>메시지”로</a:t>
            </a:r>
            <a:r>
              <a:rPr lang="ko-KR" altLang="en-US" dirty="0"/>
              <a:t> </a:t>
            </a:r>
            <a:r>
              <a:rPr lang="ko-KR" altLang="en-US" dirty="0" err="1"/>
              <a:t>푸시하거나</a:t>
            </a:r>
            <a:r>
              <a:rPr lang="en-US" altLang="ko-KR" dirty="0"/>
              <a:t>, </a:t>
            </a:r>
            <a:r>
              <a:rPr lang="ko-KR" altLang="en-US" dirty="0"/>
              <a:t>클라이언트가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/result/{id}</a:t>
            </a:r>
            <a:r>
              <a:rPr lang="ko-KR" altLang="en-US" dirty="0"/>
              <a:t>로 조회</a:t>
            </a:r>
          </a:p>
          <a:p>
            <a:r>
              <a:rPr lang="ko-KR" altLang="en-US" b="1" dirty="0"/>
              <a:t>장점</a:t>
            </a:r>
          </a:p>
          <a:p>
            <a:r>
              <a:rPr lang="ko-KR" altLang="en-US" dirty="0"/>
              <a:t>서버 리소스를 점유하지 않음</a:t>
            </a:r>
          </a:p>
          <a:p>
            <a:r>
              <a:rPr lang="ko-KR" altLang="en-US" dirty="0"/>
              <a:t>네트워크 끊김에 강함</a:t>
            </a:r>
          </a:p>
          <a:p>
            <a:r>
              <a:rPr lang="ko-KR" altLang="en-US" dirty="0"/>
              <a:t>승인 프로세스를 티켓</a:t>
            </a:r>
            <a:r>
              <a:rPr lang="en-US" altLang="ko-KR" dirty="0"/>
              <a:t>/</a:t>
            </a:r>
            <a:r>
              <a:rPr lang="ko-KR" altLang="en-US" dirty="0"/>
              <a:t>결재 시스템과 연동하기 쉬움</a:t>
            </a:r>
          </a:p>
          <a:p>
            <a:r>
              <a:rPr lang="ko-KR" altLang="en-US" b="1" dirty="0"/>
              <a:t>실무에서는 보통 이 방식이 “정답”</a:t>
            </a:r>
          </a:p>
          <a:p>
            <a:r>
              <a:rPr lang="ko-KR" altLang="en-US" dirty="0"/>
              <a:t>특히 “고위험 툴 호출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송금</a:t>
            </a:r>
            <a:r>
              <a:rPr lang="en-US" altLang="ko-KR" dirty="0"/>
              <a:t>/</a:t>
            </a:r>
            <a:r>
              <a:rPr lang="ko-KR" altLang="en-US" dirty="0"/>
              <a:t>권한변경 등</a:t>
            </a:r>
            <a:r>
              <a:rPr lang="en-US" altLang="ko-KR" dirty="0"/>
              <a:t>)”</a:t>
            </a:r>
            <a:r>
              <a:rPr lang="ko-KR" altLang="en-US" dirty="0"/>
              <a:t>은 사용자가 즉시 승인 못 할 수 있으니 비동기 승인으로 많이 갑니다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4) </a:t>
            </a:r>
            <a:r>
              <a:rPr lang="ko-KR" altLang="en-US" b="1" dirty="0" err="1"/>
              <a:t>멀티에이전트</a:t>
            </a:r>
            <a:r>
              <a:rPr lang="ko-KR" altLang="en-US" b="1" dirty="0"/>
              <a:t> 그래프</a:t>
            </a:r>
            <a:r>
              <a:rPr lang="en-US" altLang="ko-KR" b="1" dirty="0"/>
              <a:t>(LangGraph </a:t>
            </a:r>
            <a:r>
              <a:rPr lang="ko-KR" altLang="en-US" b="1" dirty="0"/>
              <a:t>등</a:t>
            </a:r>
            <a:r>
              <a:rPr lang="en-US" altLang="ko-KR" b="1" dirty="0"/>
              <a:t>)</a:t>
            </a:r>
            <a:r>
              <a:rPr lang="ko-KR" altLang="en-US" b="1" dirty="0"/>
              <a:t>에서의 </a:t>
            </a:r>
            <a:r>
              <a:rPr lang="en-US" altLang="ko-KR" b="1" dirty="0"/>
              <a:t>HITL </a:t>
            </a:r>
            <a:r>
              <a:rPr lang="ko-KR" altLang="en-US" b="1" dirty="0"/>
              <a:t>구현 포인트</a:t>
            </a:r>
          </a:p>
          <a:p>
            <a:r>
              <a:rPr lang="ko-KR" altLang="en-US" dirty="0" err="1"/>
              <a:t>멀티에이전트</a:t>
            </a:r>
            <a:r>
              <a:rPr lang="ko-KR" altLang="en-US" dirty="0"/>
              <a:t> 오케스트레이션</a:t>
            </a:r>
            <a:r>
              <a:rPr lang="en-US" altLang="ko-KR" dirty="0"/>
              <a:t>(</a:t>
            </a:r>
            <a:r>
              <a:rPr lang="ko-KR" altLang="en-US" dirty="0"/>
              <a:t>그래프</a:t>
            </a:r>
            <a:r>
              <a:rPr lang="en-US" altLang="ko-KR" dirty="0"/>
              <a:t>)</a:t>
            </a:r>
            <a:r>
              <a:rPr lang="ko-KR" altLang="en-US" dirty="0"/>
              <a:t>에서는 </a:t>
            </a:r>
            <a:r>
              <a:rPr lang="en-US" altLang="ko-KR" dirty="0"/>
              <a:t>HITL</a:t>
            </a:r>
            <a:r>
              <a:rPr lang="ko-KR" altLang="en-US" dirty="0"/>
              <a:t>이 보통 “</a:t>
            </a:r>
            <a:r>
              <a:rPr lang="ko-KR" altLang="en-US" dirty="0" err="1"/>
              <a:t>노드”로</a:t>
            </a:r>
            <a:r>
              <a:rPr lang="ko-KR" altLang="en-US" dirty="0"/>
              <a:t> 들어갑니다</a:t>
            </a:r>
            <a:r>
              <a:rPr lang="en-US" altLang="ko-KR" dirty="0"/>
              <a:t>.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risk_assessor</a:t>
            </a:r>
            <a:r>
              <a:rPr lang="ko-KR" altLang="en-US" dirty="0"/>
              <a:t> 노드</a:t>
            </a:r>
            <a:r>
              <a:rPr lang="en-US" altLang="ko-KR" dirty="0"/>
              <a:t>: </a:t>
            </a:r>
            <a:r>
              <a:rPr lang="ko-KR" altLang="en-US" dirty="0"/>
              <a:t>위험도 평가 → 승인 필요 여부 결정</a:t>
            </a:r>
          </a:p>
          <a:p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human_gate</a:t>
            </a:r>
            <a:r>
              <a:rPr lang="ko-KR" altLang="en-US" dirty="0"/>
              <a:t> 노드</a:t>
            </a:r>
            <a:r>
              <a:rPr lang="en-US" altLang="ko-KR" dirty="0"/>
              <a:t>: </a:t>
            </a:r>
            <a:r>
              <a:rPr lang="ko-KR" altLang="en-US" dirty="0"/>
              <a:t>승인 필요 시 </a:t>
            </a:r>
            <a:r>
              <a:rPr lang="en-US" altLang="ko-KR" b="1" dirty="0"/>
              <a:t>interrupt/pause</a:t>
            </a:r>
            <a:r>
              <a:rPr lang="ko-KR" altLang="en-US" dirty="0"/>
              <a:t> 상태를 반환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checkpoint </a:t>
            </a:r>
            <a:r>
              <a:rPr lang="ko-KR" altLang="en-US" dirty="0"/>
              <a:t>저장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resume</a:t>
            </a:r>
            <a:r>
              <a:rPr lang="ko-KR" altLang="en-US" dirty="0"/>
              <a:t>가 들어오면 다음 노드로 이어서 실행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HITL</a:t>
            </a:r>
            <a:r>
              <a:rPr lang="ko-KR" altLang="en-US" dirty="0"/>
              <a:t>은 </a:t>
            </a:r>
            <a:r>
              <a:rPr lang="ko-KR" altLang="en-US" b="1" dirty="0"/>
              <a:t>그래프의 분기</a:t>
            </a:r>
            <a:r>
              <a:rPr lang="en-US" altLang="ko-KR" b="1" dirty="0"/>
              <a:t>/</a:t>
            </a:r>
            <a:r>
              <a:rPr lang="ko-KR" altLang="en-US" b="1" dirty="0"/>
              <a:t>중단 제어</a:t>
            </a:r>
            <a:r>
              <a:rPr lang="ko-KR" altLang="en-US" dirty="0"/>
              <a:t>로 모델링하는 게 가장 깔끔합니다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en-US" altLang="ko-KR" b="1" dirty="0"/>
              <a:t>5) DLP</a:t>
            </a:r>
            <a:r>
              <a:rPr lang="ko-KR" altLang="en-US" b="1" dirty="0"/>
              <a:t>란</a:t>
            </a:r>
            <a:r>
              <a:rPr lang="en-US" altLang="ko-KR" b="1" dirty="0"/>
              <a:t>? (Data Loss Prevention)</a:t>
            </a:r>
          </a:p>
          <a:p>
            <a:r>
              <a:rPr lang="en-US" altLang="ko-KR" b="1" dirty="0"/>
              <a:t>DLP = Data Loss Prevention (</a:t>
            </a:r>
            <a:r>
              <a:rPr lang="ko-KR" altLang="en-US" b="1" dirty="0"/>
              <a:t>데이터 유출 방지</a:t>
            </a:r>
            <a:r>
              <a:rPr lang="en-US" altLang="ko-KR" b="1" dirty="0"/>
              <a:t>)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목적은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모델 출력</a:t>
            </a:r>
            <a:r>
              <a:rPr lang="en-US" altLang="ko-KR" dirty="0"/>
              <a:t>/</a:t>
            </a:r>
            <a:r>
              <a:rPr lang="ko-KR" altLang="en-US" dirty="0"/>
              <a:t>로그</a:t>
            </a:r>
            <a:r>
              <a:rPr lang="en-US" altLang="ko-KR" dirty="0"/>
              <a:t>/</a:t>
            </a:r>
            <a:r>
              <a:rPr lang="ko-KR" altLang="en-US" dirty="0"/>
              <a:t>툴 호출 과정에서 </a:t>
            </a:r>
            <a:r>
              <a:rPr lang="ko-KR" altLang="en-US" b="1" dirty="0"/>
              <a:t>민감정보</a:t>
            </a:r>
            <a:r>
              <a:rPr lang="en-US" altLang="ko-KR" b="1" dirty="0"/>
              <a:t>(PII, </a:t>
            </a:r>
            <a:r>
              <a:rPr lang="ko-KR" altLang="en-US" b="1" dirty="0"/>
              <a:t>기밀</a:t>
            </a:r>
            <a:r>
              <a:rPr lang="en-US" altLang="ko-KR" b="1" dirty="0"/>
              <a:t>, API </a:t>
            </a:r>
            <a:r>
              <a:rPr lang="ko-KR" altLang="en-US" b="1" dirty="0"/>
              <a:t>키 등</a:t>
            </a:r>
            <a:r>
              <a:rPr lang="en-US" altLang="ko-KR" b="1" dirty="0"/>
              <a:t>)</a:t>
            </a:r>
            <a:r>
              <a:rPr lang="ko-KR" altLang="en-US" b="1" dirty="0"/>
              <a:t>가 유출되지 않게</a:t>
            </a:r>
            <a:r>
              <a:rPr lang="ko-KR" altLang="en-US" dirty="0"/>
              <a:t> 탐지하고 차단</a:t>
            </a:r>
            <a:r>
              <a:rPr lang="en-US" altLang="ko-KR" dirty="0"/>
              <a:t>/</a:t>
            </a:r>
            <a:r>
              <a:rPr lang="ko-KR" altLang="en-US" dirty="0" err="1"/>
              <a:t>마스킹하는</a:t>
            </a:r>
            <a:r>
              <a:rPr lang="ko-KR" altLang="en-US" dirty="0"/>
              <a:t>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실무 구현은 보통 </a:t>
            </a:r>
            <a:r>
              <a:rPr lang="en-US" altLang="ko-KR" dirty="0"/>
              <a:t>2</a:t>
            </a:r>
            <a:r>
              <a:rPr lang="ko-KR" altLang="en-US" dirty="0"/>
              <a:t>단계로 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입력</a:t>
            </a:r>
            <a:r>
              <a:rPr lang="en-US" altLang="ko-KR" b="1" dirty="0"/>
              <a:t>/</a:t>
            </a:r>
            <a:r>
              <a:rPr lang="ko-KR" altLang="en-US" b="1" dirty="0"/>
              <a:t>컨텍스트 </a:t>
            </a:r>
            <a:r>
              <a:rPr lang="en-US" altLang="ko-KR" b="1" dirty="0"/>
              <a:t>DLP</a:t>
            </a:r>
            <a:endParaRPr lang="ko-KR" altLang="en-US" dirty="0"/>
          </a:p>
          <a:p>
            <a:r>
              <a:rPr lang="ko-KR" altLang="en-US" dirty="0"/>
              <a:t>사용자 입력이나 </a:t>
            </a:r>
            <a:r>
              <a:rPr lang="en-US" altLang="ko-KR" dirty="0"/>
              <a:t>retrieval </a:t>
            </a:r>
            <a:r>
              <a:rPr lang="ko-KR" altLang="en-US" dirty="0"/>
              <a:t>결과</a:t>
            </a:r>
            <a:r>
              <a:rPr lang="en-US" altLang="ko-KR" dirty="0"/>
              <a:t>(</a:t>
            </a:r>
            <a:r>
              <a:rPr lang="ko-KR" altLang="en-US" dirty="0"/>
              <a:t>문서 조각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PII/</a:t>
            </a:r>
            <a:r>
              <a:rPr lang="ko-KR" altLang="en-US" dirty="0"/>
              <a:t>기밀이 섞였는지 검사</a:t>
            </a:r>
          </a:p>
          <a:p>
            <a:r>
              <a:rPr lang="ko-KR" altLang="en-US" dirty="0"/>
              <a:t>있으면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 err="1"/>
              <a:t>마스킹</a:t>
            </a:r>
            <a:r>
              <a:rPr lang="ko-KR" altLang="en-US" dirty="0"/>
              <a:t> 후 모델에 제공하거나</a:t>
            </a:r>
          </a:p>
          <a:p>
            <a:pPr lvl="1"/>
            <a:r>
              <a:rPr lang="ko-KR" altLang="en-US" dirty="0"/>
              <a:t>아예 해당 조각을 제외하거나</a:t>
            </a:r>
          </a:p>
          <a:p>
            <a:pPr lvl="1"/>
            <a:r>
              <a:rPr lang="ko-KR" altLang="en-US" dirty="0"/>
              <a:t>“승인 필요</a:t>
            </a:r>
            <a:r>
              <a:rPr lang="en-US" altLang="ko-KR" dirty="0"/>
              <a:t>(HITL)”</a:t>
            </a:r>
            <a:r>
              <a:rPr lang="ko-KR" altLang="en-US" dirty="0"/>
              <a:t>로 전환</a:t>
            </a:r>
          </a:p>
          <a:p>
            <a:r>
              <a:rPr lang="ko-KR" altLang="en-US" b="1" dirty="0"/>
              <a:t>출력 </a:t>
            </a:r>
            <a:r>
              <a:rPr lang="en-US" altLang="ko-KR" b="1" dirty="0"/>
              <a:t>DLP</a:t>
            </a:r>
            <a:endParaRPr lang="ko-KR" altLang="en-US" dirty="0"/>
          </a:p>
          <a:p>
            <a:r>
              <a:rPr lang="ko-KR" altLang="en-US" dirty="0"/>
              <a:t>모델이 만든 답변에 민감정보 패턴이 나오면</a:t>
            </a:r>
          </a:p>
          <a:p>
            <a:pPr lvl="1"/>
            <a:r>
              <a:rPr lang="ko-KR" altLang="en-US" dirty="0" err="1"/>
              <a:t>마스킹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주민번호</a:t>
            </a:r>
            <a:r>
              <a:rPr lang="en-US" altLang="ko-KR" dirty="0"/>
              <a:t>, </a:t>
            </a:r>
            <a:r>
              <a:rPr lang="ko-KR" altLang="en-US" dirty="0"/>
              <a:t>카드번호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또는 차단</a:t>
            </a:r>
            <a:r>
              <a:rPr lang="en-US" altLang="ko-KR" dirty="0"/>
              <a:t>+HITL</a:t>
            </a:r>
          </a:p>
          <a:p>
            <a:r>
              <a:rPr lang="ko-KR" altLang="en-US" dirty="0"/>
              <a:t>탐지 방법은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정규식</a:t>
            </a:r>
            <a:r>
              <a:rPr lang="en-US" altLang="ko-KR" dirty="0"/>
              <a:t>/</a:t>
            </a:r>
            <a:r>
              <a:rPr lang="ko-KR" altLang="en-US" dirty="0"/>
              <a:t>룰 기반</a:t>
            </a:r>
            <a:r>
              <a:rPr lang="en-US" altLang="ko-KR" dirty="0"/>
              <a:t>(</a:t>
            </a:r>
            <a:r>
              <a:rPr lang="ko-KR" altLang="en-US" dirty="0"/>
              <a:t>빠르고 간단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ML </a:t>
            </a:r>
            <a:r>
              <a:rPr lang="ko-KR" altLang="en-US" dirty="0"/>
              <a:t>기반 분류기</a:t>
            </a:r>
            <a:r>
              <a:rPr lang="en-US" altLang="ko-KR" dirty="0"/>
              <a:t>(</a:t>
            </a:r>
            <a:r>
              <a:rPr lang="ko-KR" altLang="en-US" dirty="0"/>
              <a:t>문맥 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또는 클라우드 </a:t>
            </a:r>
            <a:r>
              <a:rPr lang="en-US" altLang="ko-KR" dirty="0"/>
              <a:t>DLP API(</a:t>
            </a:r>
            <a:r>
              <a:rPr lang="ko-KR" altLang="en-US" dirty="0"/>
              <a:t>엔터프라이즈에서 자주 사용</a:t>
            </a:r>
            <a:r>
              <a:rPr lang="en-US" altLang="ko-KR" dirty="0"/>
              <a:t>)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lang="ko-KR" altLang="en-US" b="1" dirty="0"/>
              <a:t>바로 적용 가능한 “구현 체크리스트”</a:t>
            </a:r>
          </a:p>
          <a:p>
            <a:r>
              <a:rPr lang="en-US" altLang="ko-KR" dirty="0" err="1"/>
              <a:t>approval_id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  <a:r>
              <a:rPr lang="en-US" altLang="ko-KR" dirty="0"/>
              <a:t>+ </a:t>
            </a:r>
            <a:r>
              <a:rPr lang="ko-KR" altLang="en-US" dirty="0"/>
              <a:t>승인 </a:t>
            </a:r>
            <a:r>
              <a:rPr lang="en-US" altLang="ko-KR" dirty="0"/>
              <a:t>payload </a:t>
            </a:r>
            <a:r>
              <a:rPr lang="ko-KR" altLang="en-US" dirty="0"/>
              <a:t>저장</a:t>
            </a:r>
            <a:r>
              <a:rPr lang="en-US" altLang="ko-KR" dirty="0"/>
              <a:t>(DB/Redis)</a:t>
            </a:r>
          </a:p>
          <a:p>
            <a:r>
              <a:rPr lang="ko-KR" altLang="en-US" dirty="0"/>
              <a:t>워크플로우 </a:t>
            </a:r>
            <a:r>
              <a:rPr lang="en-US" altLang="ko-KR" dirty="0"/>
              <a:t>checkpoint </a:t>
            </a:r>
            <a:r>
              <a:rPr lang="ko-KR" altLang="en-US" dirty="0"/>
              <a:t>저장</a:t>
            </a:r>
            <a:r>
              <a:rPr lang="en-US" altLang="ko-KR" dirty="0"/>
              <a:t>(</a:t>
            </a:r>
            <a:r>
              <a:rPr lang="ko-KR" altLang="en-US" dirty="0"/>
              <a:t>재개 가능하게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UI</a:t>
            </a:r>
            <a:r>
              <a:rPr lang="ko-KR" altLang="en-US" dirty="0"/>
              <a:t>로 </a:t>
            </a:r>
            <a:r>
              <a:rPr lang="en-US" altLang="ko-KR" dirty="0" err="1"/>
              <a:t>approval_required</a:t>
            </a:r>
            <a:r>
              <a:rPr lang="en-US" altLang="ko-KR" dirty="0"/>
              <a:t> </a:t>
            </a:r>
            <a:r>
              <a:rPr lang="ko-KR" altLang="en-US" dirty="0"/>
              <a:t>이벤트 전달</a:t>
            </a:r>
            <a:r>
              <a:rPr lang="en-US" altLang="ko-KR" dirty="0"/>
              <a:t>(WebSocket/SSE </a:t>
            </a:r>
            <a:r>
              <a:rPr lang="ko-KR" altLang="en-US" dirty="0"/>
              <a:t>또는 </a:t>
            </a:r>
            <a:r>
              <a:rPr lang="en-US" altLang="ko-KR" dirty="0"/>
              <a:t>202 </a:t>
            </a:r>
            <a:r>
              <a:rPr lang="ko-KR" altLang="en-US" dirty="0"/>
              <a:t>응답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decision API</a:t>
            </a:r>
            <a:r>
              <a:rPr lang="ko-KR" altLang="en-US" dirty="0"/>
              <a:t>로 승인</a:t>
            </a:r>
            <a:r>
              <a:rPr lang="en-US" altLang="ko-KR" dirty="0"/>
              <a:t>/</a:t>
            </a:r>
            <a:r>
              <a:rPr lang="ko-KR" altLang="en-US" dirty="0"/>
              <a:t>거절 받기</a:t>
            </a:r>
          </a:p>
          <a:p>
            <a:r>
              <a:rPr lang="ko-KR" altLang="en-US" dirty="0"/>
              <a:t>승인 시 </a:t>
            </a:r>
            <a:r>
              <a:rPr lang="en-US" altLang="ko-KR" dirty="0"/>
              <a:t>workflow resume(</a:t>
            </a:r>
            <a:r>
              <a:rPr lang="ko-KR" altLang="en-US" dirty="0"/>
              <a:t>체크포인트 로드</a:t>
            </a:r>
            <a:r>
              <a:rPr lang="en-US" altLang="ko-KR" dirty="0"/>
              <a:t>) + </a:t>
            </a:r>
            <a:r>
              <a:rPr lang="ko-KR" altLang="en-US" dirty="0"/>
              <a:t>계속 실행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en-US" altLang="ko-KR" dirty="0"/>
              <a:t>GenAI </a:t>
            </a:r>
            <a:r>
              <a:rPr lang="ko-KR" altLang="en-US" dirty="0"/>
              <a:t>시스템은 개발팀만으로 품질을 보장할 수 없음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b="1" dirty="0"/>
              <a:t>보안</a:t>
            </a:r>
            <a:r>
              <a:rPr lang="en-US" altLang="ko-KR" b="1" dirty="0"/>
              <a:t>/</a:t>
            </a:r>
            <a:r>
              <a:rPr lang="ko-KR" altLang="en-US" b="1" dirty="0"/>
              <a:t>법무</a:t>
            </a:r>
            <a:r>
              <a:rPr lang="en-US" altLang="ko-KR" b="1" dirty="0"/>
              <a:t>/</a:t>
            </a:r>
            <a:r>
              <a:rPr lang="ko-KR" altLang="en-US" b="1" dirty="0"/>
              <a:t>운영</a:t>
            </a:r>
            <a:r>
              <a:rPr lang="en-US" altLang="ko-KR" b="1" dirty="0"/>
              <a:t>/SRE/</a:t>
            </a:r>
            <a:r>
              <a:rPr lang="ko-KR" altLang="en-US" b="1" dirty="0"/>
              <a:t>데이터 오너</a:t>
            </a:r>
            <a:r>
              <a:rPr lang="ko-KR" altLang="en-US" dirty="0"/>
              <a:t>가 초기에 같이 들어와야 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왜 중요한가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“</a:t>
            </a:r>
            <a:r>
              <a:rPr lang="ko-KR" altLang="en-US" dirty="0" err="1"/>
              <a:t>프라이버시”는</a:t>
            </a:r>
            <a:r>
              <a:rPr lang="ko-KR" altLang="en-US" dirty="0"/>
              <a:t> 개발이 </a:t>
            </a:r>
            <a:r>
              <a:rPr lang="ko-KR" altLang="en-US" dirty="0" err="1"/>
              <a:t>마스킹을</a:t>
            </a:r>
            <a:r>
              <a:rPr lang="ko-KR" altLang="en-US" dirty="0"/>
              <a:t> 해도</a:t>
            </a:r>
          </a:p>
          <a:p>
            <a:pPr lvl="1"/>
            <a:r>
              <a:rPr lang="ko-KR" altLang="en-US" dirty="0" err="1"/>
              <a:t>보안팀</a:t>
            </a:r>
            <a:r>
              <a:rPr lang="en-US" altLang="ko-KR" dirty="0"/>
              <a:t>: </a:t>
            </a:r>
            <a:r>
              <a:rPr lang="ko-KR" altLang="en-US" dirty="0"/>
              <a:t>정책</a:t>
            </a:r>
            <a:r>
              <a:rPr lang="en-US" altLang="ko-KR" dirty="0"/>
              <a:t>/</a:t>
            </a:r>
            <a:r>
              <a:rPr lang="ko-KR" altLang="en-US" dirty="0"/>
              <a:t>분류체계</a:t>
            </a:r>
          </a:p>
          <a:p>
            <a:pPr lvl="1"/>
            <a:r>
              <a:rPr lang="ko-KR" altLang="en-US" dirty="0"/>
              <a:t>법무</a:t>
            </a:r>
            <a:r>
              <a:rPr lang="en-US" altLang="ko-KR" dirty="0"/>
              <a:t>: </a:t>
            </a:r>
            <a:r>
              <a:rPr lang="ko-KR" altLang="en-US" dirty="0"/>
              <a:t>규정 준수</a:t>
            </a:r>
            <a:r>
              <a:rPr lang="en-US" altLang="ko-KR" dirty="0"/>
              <a:t>/</a:t>
            </a:r>
            <a:r>
              <a:rPr lang="ko-KR" altLang="en-US" dirty="0"/>
              <a:t>리스크 판단</a:t>
            </a:r>
          </a:p>
          <a:p>
            <a:pPr lvl="1"/>
            <a:r>
              <a:rPr lang="ko-KR" altLang="en-US" dirty="0"/>
              <a:t>운영</a:t>
            </a:r>
            <a:r>
              <a:rPr lang="en-US" altLang="ko-KR" dirty="0"/>
              <a:t>: </a:t>
            </a:r>
            <a:r>
              <a:rPr lang="ko-KR" altLang="en-US" dirty="0"/>
              <a:t>로그 보관</a:t>
            </a:r>
            <a:r>
              <a:rPr lang="en-US" altLang="ko-KR" dirty="0"/>
              <a:t>/</a:t>
            </a:r>
            <a:r>
              <a:rPr lang="ko-KR" altLang="en-US" dirty="0"/>
              <a:t>접근통제</a:t>
            </a:r>
            <a:br>
              <a:rPr lang="ko-KR" altLang="en-US" dirty="0"/>
            </a:br>
            <a:r>
              <a:rPr lang="ko-KR" altLang="en-US" dirty="0"/>
              <a:t>가 없으면 실패한다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발표 팁</a:t>
            </a:r>
          </a:p>
          <a:p>
            <a:r>
              <a:rPr lang="ko-KR" altLang="en-US" dirty="0"/>
              <a:t>“</a:t>
            </a:r>
            <a:r>
              <a:rPr lang="ko-KR" altLang="en-US" dirty="0" err="1"/>
              <a:t>멀티에이전트의</a:t>
            </a:r>
            <a:r>
              <a:rPr lang="ko-KR" altLang="en-US" dirty="0"/>
              <a:t> 가장 큰 리스크는 ‘기술 </a:t>
            </a:r>
            <a:r>
              <a:rPr lang="ko-KR" altLang="en-US" dirty="0" err="1"/>
              <a:t>부족’이</a:t>
            </a:r>
            <a:r>
              <a:rPr lang="ko-KR" altLang="en-US" dirty="0"/>
              <a:t> 아니라 </a:t>
            </a:r>
            <a:r>
              <a:rPr lang="ko-KR" altLang="en-US" b="1" dirty="0"/>
              <a:t>책임 경계 부재</a:t>
            </a:r>
            <a:r>
              <a:rPr lang="ko-KR" altLang="en-US" dirty="0"/>
              <a:t>입니다</a:t>
            </a:r>
            <a:r>
              <a:rPr lang="en-US" altLang="ko-KR" dirty="0"/>
              <a:t>.”</a:t>
            </a:r>
          </a:p>
          <a:p>
            <a:endParaRPr lang="en-US" altLang="ko-KR" dirty="0"/>
          </a:p>
          <a:p>
            <a:r>
              <a:rPr lang="en-US" altLang="ko-KR" b="1" dirty="0"/>
              <a:t>SRE = Site Reliability Engineering</a:t>
            </a:r>
            <a:br>
              <a:rPr lang="ko-KR" altLang="en-US" dirty="0"/>
            </a:br>
            <a:r>
              <a:rPr lang="ko-KR" altLang="en-US" dirty="0"/>
              <a:t>서비스 신뢰성을 엔지니어링으로 보장하는 역할</a:t>
            </a:r>
            <a:r>
              <a:rPr lang="en-US" altLang="ko-KR" dirty="0"/>
              <a:t>/</a:t>
            </a:r>
            <a:r>
              <a:rPr lang="ko-KR" altLang="en-US" dirty="0"/>
              <a:t>조직입니다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지연시간</a:t>
            </a:r>
            <a:r>
              <a:rPr lang="en-US" altLang="ko-KR" dirty="0"/>
              <a:t>, </a:t>
            </a:r>
            <a:r>
              <a:rPr lang="ko-KR" altLang="en-US" dirty="0"/>
              <a:t>장애 대응</a:t>
            </a:r>
            <a:r>
              <a:rPr lang="en-US" altLang="ko-KR" dirty="0"/>
              <a:t>/</a:t>
            </a:r>
            <a:r>
              <a:rPr lang="ko-KR" altLang="en-US" dirty="0"/>
              <a:t>복구</a:t>
            </a:r>
            <a:r>
              <a:rPr lang="en-US" altLang="ko-KR" dirty="0"/>
              <a:t>, </a:t>
            </a:r>
            <a:r>
              <a:rPr lang="ko-KR" altLang="en-US" dirty="0"/>
              <a:t>배포 안정성</a:t>
            </a:r>
          </a:p>
          <a:p>
            <a:r>
              <a:rPr lang="ko-KR" altLang="en-US" dirty="0"/>
              <a:t>핵심 도구</a:t>
            </a:r>
            <a:r>
              <a:rPr lang="en-US" altLang="ko-KR" dirty="0"/>
              <a:t>/</a:t>
            </a:r>
            <a:r>
              <a:rPr lang="ko-KR" altLang="en-US" dirty="0"/>
              <a:t>개념</a:t>
            </a:r>
            <a:r>
              <a:rPr lang="en-US" altLang="ko-KR" dirty="0"/>
              <a:t>: SLI/SLO, error budget, </a:t>
            </a:r>
            <a:r>
              <a:rPr lang="ko-KR" altLang="en-US" dirty="0" err="1"/>
              <a:t>온콜</a:t>
            </a:r>
            <a:r>
              <a:rPr lang="en-US" altLang="ko-KR" dirty="0"/>
              <a:t>(on-call), </a:t>
            </a:r>
            <a:r>
              <a:rPr lang="ko-KR" altLang="en-US" dirty="0"/>
              <a:t>자동화</a:t>
            </a:r>
            <a:r>
              <a:rPr lang="en-US" altLang="ko-KR" dirty="0"/>
              <a:t>(</a:t>
            </a:r>
            <a:r>
              <a:rPr lang="ko-KR" altLang="en-US" dirty="0" err="1"/>
              <a:t>런북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“무엇을 </a:t>
            </a:r>
            <a:r>
              <a:rPr lang="ko-KR" altLang="en-US" dirty="0" err="1"/>
              <a:t>측정할지”를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층으로 쪼개면</a:t>
            </a:r>
            <a:r>
              <a:rPr lang="en-US" altLang="ko-KR" dirty="0"/>
              <a:t>, </a:t>
            </a:r>
            <a:r>
              <a:rPr lang="ko-KR" altLang="en-US" dirty="0"/>
              <a:t>원인 분석과 개선이 빨라진다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4</a:t>
            </a:r>
            <a:r>
              <a:rPr lang="ko-KR" altLang="en-US" b="1" dirty="0"/>
              <a:t>개 레이어 해설</a:t>
            </a:r>
          </a:p>
          <a:p>
            <a:r>
              <a:rPr lang="en-US" altLang="ko-KR" b="1" dirty="0"/>
              <a:t>UX / SLO </a:t>
            </a:r>
            <a:r>
              <a:rPr lang="ko-KR" altLang="en-US" b="1" dirty="0"/>
              <a:t>레이어</a:t>
            </a:r>
            <a:endParaRPr lang="ko-KR" altLang="en-US" dirty="0"/>
          </a:p>
          <a:p>
            <a:pPr lvl="1"/>
            <a:r>
              <a:rPr lang="ko-KR" altLang="en-US" dirty="0"/>
              <a:t>사용자 체감</a:t>
            </a:r>
            <a:r>
              <a:rPr lang="en-US" altLang="ko-KR" dirty="0"/>
              <a:t>: E2E latency, </a:t>
            </a:r>
            <a:r>
              <a:rPr lang="ko-KR" altLang="en-US" dirty="0"/>
              <a:t>성공률</a:t>
            </a:r>
            <a:r>
              <a:rPr lang="en-US" altLang="ko-KR" dirty="0"/>
              <a:t>, </a:t>
            </a:r>
            <a:r>
              <a:rPr lang="ko-KR" altLang="en-US" dirty="0"/>
              <a:t>만족도</a:t>
            </a:r>
          </a:p>
          <a:p>
            <a:r>
              <a:rPr lang="en-US" altLang="ko-KR" b="1" dirty="0"/>
              <a:t>Agent Step </a:t>
            </a:r>
            <a:r>
              <a:rPr lang="ko-KR" altLang="en-US" b="1" dirty="0"/>
              <a:t>레이어</a:t>
            </a:r>
            <a:endParaRPr lang="ko-KR" altLang="en-US" dirty="0"/>
          </a:p>
          <a:p>
            <a:pPr lvl="1"/>
            <a:r>
              <a:rPr lang="en-US" altLang="ko-KR" dirty="0"/>
              <a:t>Planner/Retriever/Validator </a:t>
            </a:r>
            <a:r>
              <a:rPr lang="ko-KR" altLang="en-US" dirty="0"/>
              <a:t>등 단계별 성공률</a:t>
            </a:r>
            <a:r>
              <a:rPr lang="en-US" altLang="ko-KR" dirty="0"/>
              <a:t>, </a:t>
            </a:r>
            <a:r>
              <a:rPr lang="ko-KR" altLang="en-US" dirty="0"/>
              <a:t>재시도</a:t>
            </a:r>
            <a:r>
              <a:rPr lang="en-US" altLang="ko-KR" dirty="0"/>
              <a:t>, </a:t>
            </a:r>
            <a:r>
              <a:rPr lang="ko-KR" altLang="en-US" dirty="0"/>
              <a:t>오류코드</a:t>
            </a:r>
          </a:p>
          <a:p>
            <a:r>
              <a:rPr lang="en-US" altLang="ko-KR" b="1" dirty="0"/>
              <a:t>RAG Quality </a:t>
            </a:r>
            <a:r>
              <a:rPr lang="ko-KR" altLang="en-US" b="1" dirty="0"/>
              <a:t>레이어</a:t>
            </a:r>
            <a:endParaRPr lang="ko-KR" altLang="en-US" dirty="0"/>
          </a:p>
          <a:p>
            <a:pPr lvl="1"/>
            <a:r>
              <a:rPr lang="ko-KR" altLang="en-US" dirty="0"/>
              <a:t>검색 품질</a:t>
            </a:r>
            <a:r>
              <a:rPr lang="en-US" altLang="ko-KR" dirty="0"/>
              <a:t>(</a:t>
            </a:r>
            <a:r>
              <a:rPr lang="en-US" altLang="ko-KR" dirty="0" err="1"/>
              <a:t>recall@k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), </a:t>
            </a:r>
            <a:r>
              <a:rPr lang="en-US" altLang="ko-KR" dirty="0" err="1"/>
              <a:t>rerank</a:t>
            </a:r>
            <a:r>
              <a:rPr lang="en-US" altLang="ko-KR" dirty="0"/>
              <a:t> </a:t>
            </a:r>
            <a:r>
              <a:rPr lang="ko-KR" altLang="en-US" dirty="0" err="1"/>
              <a:t>개선폭</a:t>
            </a:r>
            <a:r>
              <a:rPr lang="en-US" altLang="ko-KR" dirty="0"/>
              <a:t>, </a:t>
            </a:r>
            <a:r>
              <a:rPr lang="ko-KR" altLang="en-US" dirty="0"/>
              <a:t>근거 </a:t>
            </a:r>
            <a:r>
              <a:rPr lang="ko-KR" altLang="en-US" dirty="0" err="1"/>
              <a:t>포함률</a:t>
            </a:r>
            <a:endParaRPr lang="ko-KR" altLang="en-US" dirty="0"/>
          </a:p>
          <a:p>
            <a:r>
              <a:rPr lang="en-US" altLang="ko-KR" b="1" dirty="0"/>
              <a:t>Safety &amp; Compliance </a:t>
            </a:r>
            <a:r>
              <a:rPr lang="ko-KR" altLang="en-US" b="1" dirty="0"/>
              <a:t>레이어</a:t>
            </a:r>
            <a:endParaRPr lang="ko-KR" altLang="en-US" dirty="0"/>
          </a:p>
          <a:p>
            <a:pPr lvl="1"/>
            <a:r>
              <a:rPr lang="ko-KR" altLang="en-US" dirty="0"/>
              <a:t>정책 위반 탐지</a:t>
            </a:r>
            <a:r>
              <a:rPr lang="en-US" altLang="ko-KR" dirty="0"/>
              <a:t>/</a:t>
            </a:r>
            <a:r>
              <a:rPr lang="ko-KR" altLang="en-US" dirty="0"/>
              <a:t>차단</a:t>
            </a:r>
            <a:r>
              <a:rPr lang="en-US" altLang="ko-KR" dirty="0"/>
              <a:t>, PII </a:t>
            </a:r>
            <a:r>
              <a:rPr lang="ko-KR" altLang="en-US" dirty="0" err="1"/>
              <a:t>마스킹</a:t>
            </a:r>
            <a:r>
              <a:rPr lang="en-US" altLang="ko-KR" dirty="0"/>
              <a:t>, </a:t>
            </a:r>
            <a:r>
              <a:rPr lang="ko-KR" altLang="en-US" dirty="0"/>
              <a:t>권한 위반</a:t>
            </a:r>
          </a:p>
          <a:p>
            <a:r>
              <a:rPr lang="ko-KR" altLang="en-US" b="1" dirty="0"/>
              <a:t>용어 풀이</a:t>
            </a:r>
            <a:r>
              <a:rPr lang="en-US" altLang="ko-KR" b="1" dirty="0"/>
              <a:t>(</a:t>
            </a:r>
            <a:r>
              <a:rPr lang="ko-KR" altLang="en-US" b="1" dirty="0"/>
              <a:t>자주 나오는 것들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SLO(Service Level Objective)</a:t>
            </a:r>
            <a:r>
              <a:rPr lang="en-US" altLang="ko-KR" dirty="0"/>
              <a:t>: “</a:t>
            </a:r>
            <a:r>
              <a:rPr lang="ko-KR" altLang="en-US" dirty="0"/>
              <a:t>우리 목표 수준”</a:t>
            </a:r>
          </a:p>
          <a:p>
            <a:r>
              <a:rPr lang="en-US" altLang="ko-KR" b="1" dirty="0"/>
              <a:t>SLI(Service Level Indicator)</a:t>
            </a:r>
            <a:r>
              <a:rPr lang="en-US" altLang="ko-KR" dirty="0"/>
              <a:t>: “</a:t>
            </a:r>
            <a:r>
              <a:rPr lang="ko-KR" altLang="en-US" dirty="0"/>
              <a:t>측정 지표”</a:t>
            </a:r>
          </a:p>
          <a:p>
            <a:r>
              <a:rPr lang="en-US" altLang="ko-KR" b="1" dirty="0"/>
              <a:t>Trace</a:t>
            </a:r>
            <a:r>
              <a:rPr lang="en-US" altLang="ko-KR" dirty="0"/>
              <a:t>: </a:t>
            </a:r>
            <a:r>
              <a:rPr lang="ko-KR" altLang="en-US" dirty="0"/>
              <a:t>한 요청이 거친 모든 단계를 연결한 실행 기록</a:t>
            </a:r>
            <a:r>
              <a:rPr lang="en-US" altLang="ko-KR" dirty="0"/>
              <a:t>(</a:t>
            </a:r>
            <a:r>
              <a:rPr lang="ko-KR" altLang="en-US" dirty="0"/>
              <a:t>분산추적</a:t>
            </a:r>
            <a:r>
              <a:rPr lang="en-US" altLang="ko-KR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아키텍처 특성이란 곧 과거 비기능적 요구사항 또는 품질속성이라 불리던 것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오늘 발표의 전체 주제는 </a:t>
            </a:r>
            <a:r>
              <a:rPr lang="ko-KR" altLang="en-US" b="1" dirty="0"/>
              <a:t>“아키텍처 특성</a:t>
            </a:r>
            <a:r>
              <a:rPr lang="en-US" altLang="ko-KR" b="1" dirty="0"/>
              <a:t>(Architecture Characteristics, Quality Attributes)”</a:t>
            </a:r>
            <a:r>
              <a:rPr lang="ko-KR" altLang="en-US" b="1" dirty="0"/>
              <a:t>을 기반으로</a:t>
            </a:r>
            <a:r>
              <a:rPr lang="ko-KR" altLang="en-US" dirty="0"/>
              <a:t> </a:t>
            </a:r>
            <a:r>
              <a:rPr lang="en-US" altLang="ko-KR" dirty="0"/>
              <a:t>GenAI Multi-Agent </a:t>
            </a:r>
            <a:r>
              <a:rPr lang="ko-KR" altLang="en-US" dirty="0"/>
              <a:t>시스템을 </a:t>
            </a:r>
            <a:r>
              <a:rPr lang="en-US" altLang="ko-KR" dirty="0"/>
              <a:t>End-to-End</a:t>
            </a:r>
            <a:r>
              <a:rPr lang="ko-KR" altLang="en-US" dirty="0"/>
              <a:t>로 설계</a:t>
            </a:r>
            <a:r>
              <a:rPr lang="en-US" altLang="ko-KR" dirty="0"/>
              <a:t>/</a:t>
            </a:r>
            <a:r>
              <a:rPr lang="ko-KR" altLang="en-US" dirty="0"/>
              <a:t>운영하는 방법입니다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**</a:t>
            </a:r>
            <a:r>
              <a:rPr lang="en-US" altLang="ko-KR" dirty="0"/>
              <a:t>End-to-End(E2E)**</a:t>
            </a:r>
            <a:r>
              <a:rPr lang="ko-KR" altLang="en-US" dirty="0"/>
              <a:t>란 </a:t>
            </a:r>
            <a:r>
              <a:rPr lang="en-US" altLang="ko-KR" b="1" dirty="0"/>
              <a:t>Frontend(</a:t>
            </a:r>
            <a:r>
              <a:rPr lang="ko-KR" altLang="en-US" b="1" dirty="0"/>
              <a:t>사용자 화면</a:t>
            </a:r>
            <a:r>
              <a:rPr lang="en-US" altLang="ko-KR" b="1" dirty="0"/>
              <a:t>) → Backend(</a:t>
            </a:r>
            <a:r>
              <a:rPr lang="ko-KR" altLang="en-US" b="1" dirty="0"/>
              <a:t>서버</a:t>
            </a:r>
            <a:r>
              <a:rPr lang="en-US" altLang="ko-KR" b="1" dirty="0"/>
              <a:t>/</a:t>
            </a:r>
            <a:r>
              <a:rPr lang="ko-KR" altLang="en-US" b="1" dirty="0"/>
              <a:t>에이전트</a:t>
            </a:r>
            <a:r>
              <a:rPr lang="en-US" altLang="ko-KR" b="1" dirty="0"/>
              <a:t>/</a:t>
            </a:r>
            <a:r>
              <a:rPr lang="ko-KR" altLang="en-US" b="1" dirty="0"/>
              <a:t>데이터</a:t>
            </a:r>
            <a:r>
              <a:rPr lang="en-US" altLang="ko-KR" b="1" dirty="0"/>
              <a:t>)</a:t>
            </a:r>
            <a:r>
              <a:rPr lang="ko-KR" altLang="en-US" b="1" dirty="0"/>
              <a:t>까지 전체 흐름</a:t>
            </a:r>
            <a:r>
              <a:rPr lang="ko-KR" altLang="en-US" dirty="0"/>
              <a:t>을 한 번에 보는 관점을 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발표는 </a:t>
            </a:r>
            <a:r>
              <a:rPr lang="en-US" altLang="ko-KR" dirty="0"/>
              <a:t>2</a:t>
            </a:r>
            <a:r>
              <a:rPr lang="ko-KR" altLang="en-US" dirty="0"/>
              <a:t>파트로 구성됩니다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Part 1</a:t>
            </a:r>
            <a:r>
              <a:rPr lang="en-US" altLang="ko-KR" dirty="0"/>
              <a:t>: </a:t>
            </a:r>
            <a:r>
              <a:rPr lang="ko-KR" altLang="en-US" dirty="0"/>
              <a:t>아키텍처 특성을 “정의 → 식별 → 측정</a:t>
            </a:r>
            <a:r>
              <a:rPr lang="en-US" altLang="ko-KR" dirty="0"/>
              <a:t>/</a:t>
            </a:r>
            <a:r>
              <a:rPr lang="ko-KR" altLang="en-US" dirty="0"/>
              <a:t>거버넌스 → </a:t>
            </a:r>
            <a:r>
              <a:rPr lang="ko-KR" altLang="en-US" dirty="0" err="1"/>
              <a:t>범위”로</a:t>
            </a:r>
            <a:r>
              <a:rPr lang="ko-KR" altLang="en-US" dirty="0"/>
              <a:t> 다루는 방법론</a:t>
            </a:r>
            <a:r>
              <a:rPr lang="en-US" altLang="ko-KR" dirty="0"/>
              <a:t>(</a:t>
            </a:r>
            <a:r>
              <a:rPr lang="ko-KR" altLang="en-US" dirty="0"/>
              <a:t>책 </a:t>
            </a:r>
            <a:r>
              <a:rPr lang="en-US" altLang="ko-KR" dirty="0"/>
              <a:t>ch04~ch07)</a:t>
            </a:r>
          </a:p>
          <a:p>
            <a:r>
              <a:rPr lang="en-US" altLang="ko-KR" b="1" dirty="0"/>
              <a:t>Part 2</a:t>
            </a:r>
            <a:r>
              <a:rPr lang="en-US" altLang="ko-KR" dirty="0"/>
              <a:t>: </a:t>
            </a:r>
            <a:r>
              <a:rPr lang="ko-KR" altLang="en-US" dirty="0"/>
              <a:t>이를 </a:t>
            </a:r>
            <a:r>
              <a:rPr lang="en-US" altLang="ko-KR" b="1" dirty="0"/>
              <a:t>GenAI Multi-Agent </a:t>
            </a:r>
            <a:r>
              <a:rPr lang="ko-KR" altLang="en-US" b="1" dirty="0"/>
              <a:t>시스템에 실제 적용</a:t>
            </a:r>
            <a:r>
              <a:rPr lang="ko-KR" altLang="en-US" dirty="0"/>
              <a:t>하는 프레임워크</a:t>
            </a:r>
          </a:p>
          <a:p>
            <a:r>
              <a:rPr lang="ko-KR" altLang="en-US" dirty="0"/>
              <a:t>하단 아이콘</a:t>
            </a:r>
            <a:r>
              <a:rPr lang="en-US" altLang="ko-KR" dirty="0"/>
              <a:t>(AI/ML </a:t>
            </a:r>
            <a:r>
              <a:rPr lang="ko-KR" altLang="en-US" dirty="0"/>
              <a:t>아키텍처</a:t>
            </a:r>
            <a:r>
              <a:rPr lang="en-US" altLang="ko-KR" dirty="0"/>
              <a:t>, </a:t>
            </a:r>
            <a:r>
              <a:rPr lang="ko-KR" altLang="en-US" dirty="0"/>
              <a:t>성능 측정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거버넌스</a:t>
            </a:r>
            <a:r>
              <a:rPr lang="en-US" altLang="ko-KR" dirty="0"/>
              <a:t>)</a:t>
            </a:r>
            <a:r>
              <a:rPr lang="ko-KR" altLang="en-US" dirty="0"/>
              <a:t>은 “오늘 다룰 핵심 </a:t>
            </a:r>
            <a:r>
              <a:rPr lang="ko-KR" altLang="en-US" dirty="0" err="1"/>
              <a:t>축”을</a:t>
            </a:r>
            <a:r>
              <a:rPr lang="ko-KR" altLang="en-US" dirty="0"/>
              <a:t> 시각적으로 강조합니다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메시지</a:t>
            </a:r>
            <a:r>
              <a:rPr lang="en-US" altLang="ko-KR" dirty="0"/>
              <a:t>: GenAI </a:t>
            </a:r>
            <a:r>
              <a:rPr lang="ko-KR" altLang="en-US" dirty="0"/>
              <a:t>시스템은 기능만 맞추면 끝이 아니라 </a:t>
            </a:r>
            <a:r>
              <a:rPr lang="ko-KR" altLang="en-US" b="1" dirty="0"/>
              <a:t>품질속성</a:t>
            </a:r>
            <a:r>
              <a:rPr lang="en-US" altLang="ko-KR" b="1" dirty="0"/>
              <a:t>(</a:t>
            </a:r>
            <a:r>
              <a:rPr lang="ko-KR" altLang="en-US" b="1" dirty="0"/>
              <a:t>성능</a:t>
            </a:r>
            <a:r>
              <a:rPr lang="en-US" altLang="ko-KR" b="1" dirty="0"/>
              <a:t>/</a:t>
            </a:r>
            <a:r>
              <a:rPr lang="ko-KR" altLang="en-US" b="1" dirty="0"/>
              <a:t>안전</a:t>
            </a:r>
            <a:r>
              <a:rPr lang="en-US" altLang="ko-KR" b="1" dirty="0"/>
              <a:t>/</a:t>
            </a:r>
            <a:r>
              <a:rPr lang="ko-KR" altLang="en-US" b="1" dirty="0"/>
              <a:t>비용</a:t>
            </a:r>
            <a:r>
              <a:rPr lang="en-US" altLang="ko-KR" b="1" dirty="0"/>
              <a:t>/</a:t>
            </a:r>
            <a:r>
              <a:rPr lang="ko-KR" altLang="en-US" b="1" dirty="0" err="1"/>
              <a:t>관측성</a:t>
            </a:r>
            <a:r>
              <a:rPr lang="ko-KR" altLang="en-US" b="1" dirty="0"/>
              <a:t> 등</a:t>
            </a:r>
            <a:r>
              <a:rPr lang="en-US" altLang="ko-KR" b="1" dirty="0"/>
              <a:t>)</a:t>
            </a:r>
            <a:r>
              <a:rPr lang="ko-KR" altLang="en-US" b="1" dirty="0"/>
              <a:t>을 ‘측정 가능한 </a:t>
            </a:r>
            <a:r>
              <a:rPr lang="ko-KR" altLang="en-US" b="1" dirty="0" err="1"/>
              <a:t>약속’으로</a:t>
            </a:r>
            <a:r>
              <a:rPr lang="ko-KR" altLang="en-US" b="1" dirty="0"/>
              <a:t> 바꾸는 것이 성공의 핵심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“특성은 문서가 아니라 </a:t>
            </a:r>
            <a:r>
              <a:rPr lang="ko-KR" altLang="en-US" b="1" dirty="0"/>
              <a:t>배포 게이트</a:t>
            </a:r>
            <a:r>
              <a:rPr lang="en-US" altLang="ko-KR" b="1" dirty="0"/>
              <a:t>(</a:t>
            </a:r>
            <a:r>
              <a:rPr lang="ko-KR" altLang="en-US" b="1" dirty="0" err="1"/>
              <a:t>품질문</a:t>
            </a:r>
            <a:r>
              <a:rPr lang="en-US" altLang="ko-KR" b="1" dirty="0"/>
              <a:t>)</a:t>
            </a:r>
            <a:r>
              <a:rPr lang="ko-KR" altLang="en-US" dirty="0"/>
              <a:t> 로 자동화돼야” 실제로 지켜진다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→ Fitness Function</a:t>
            </a:r>
            <a:r>
              <a:rPr lang="ko-KR" altLang="en-US" dirty="0"/>
              <a:t>을 </a:t>
            </a:r>
            <a:r>
              <a:rPr lang="en-US" altLang="ko-KR" dirty="0"/>
              <a:t>CI/CD</a:t>
            </a:r>
            <a:r>
              <a:rPr lang="ko-KR" altLang="en-US" dirty="0"/>
              <a:t>에 넣는다는 뜻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왼쪽</a:t>
            </a:r>
            <a:r>
              <a:rPr lang="en-US" altLang="ko-KR" b="1" dirty="0"/>
              <a:t>: </a:t>
            </a:r>
            <a:r>
              <a:rPr lang="ko-KR" altLang="en-US" b="1" dirty="0"/>
              <a:t>자동화 게이트</a:t>
            </a:r>
            <a:r>
              <a:rPr lang="en-US" altLang="ko-KR" b="1" dirty="0"/>
              <a:t>(</a:t>
            </a:r>
            <a:r>
              <a:rPr lang="ko-KR" altLang="en-US" b="1" dirty="0"/>
              <a:t>품질 게이트</a:t>
            </a:r>
            <a:r>
              <a:rPr lang="en-US" altLang="ko-KR" b="1" dirty="0"/>
              <a:t>) </a:t>
            </a:r>
            <a:r>
              <a:rPr lang="ko-KR" altLang="en-US" b="1" dirty="0"/>
              <a:t>설명</a:t>
            </a:r>
          </a:p>
          <a:p>
            <a:r>
              <a:rPr lang="ko-KR" altLang="en-US" b="1" dirty="0"/>
              <a:t>회귀 평가</a:t>
            </a:r>
            <a:r>
              <a:rPr lang="en-US" altLang="ko-KR" dirty="0"/>
              <a:t>: </a:t>
            </a:r>
            <a:r>
              <a:rPr lang="ko-KR" altLang="en-US" dirty="0"/>
              <a:t>이전 모델</a:t>
            </a:r>
            <a:r>
              <a:rPr lang="en-US" altLang="ko-KR" dirty="0"/>
              <a:t>/</a:t>
            </a:r>
            <a:r>
              <a:rPr lang="ko-KR" altLang="en-US" dirty="0"/>
              <a:t>프롬프트 대비 성능 저하 감지</a:t>
            </a:r>
            <a:r>
              <a:rPr lang="en-US" altLang="ko-KR" dirty="0"/>
              <a:t>(Regression)</a:t>
            </a:r>
          </a:p>
          <a:p>
            <a:r>
              <a:rPr lang="ko-KR" altLang="en-US" b="1" dirty="0"/>
              <a:t>안전 테스트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prompt injection</a:t>
            </a:r>
            <a:r>
              <a:rPr lang="en-US" altLang="ko-KR" dirty="0"/>
              <a:t>(</a:t>
            </a:r>
            <a:r>
              <a:rPr lang="ko-KR" altLang="en-US" dirty="0"/>
              <a:t>프롬프트로 시스템을 속여 권한을 탈취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/>
              <a:t>data exfiltration</a:t>
            </a:r>
            <a:r>
              <a:rPr lang="en-US" altLang="ko-KR" dirty="0"/>
              <a:t>(</a:t>
            </a:r>
            <a:r>
              <a:rPr lang="ko-KR" altLang="en-US" dirty="0"/>
              <a:t>데이터 유출 시도</a:t>
            </a:r>
            <a:r>
              <a:rPr lang="en-US" altLang="ko-KR" dirty="0"/>
              <a:t>) </a:t>
            </a:r>
            <a:r>
              <a:rPr lang="ko-KR" altLang="en-US" dirty="0"/>
              <a:t>차단</a:t>
            </a:r>
          </a:p>
          <a:p>
            <a:r>
              <a:rPr lang="ko-KR" altLang="en-US" b="1" dirty="0"/>
              <a:t>비용</a:t>
            </a:r>
            <a:r>
              <a:rPr lang="en-US" altLang="ko-KR" b="1" dirty="0"/>
              <a:t>/</a:t>
            </a:r>
            <a:r>
              <a:rPr lang="ko-KR" altLang="en-US" b="1" dirty="0"/>
              <a:t>지연 예산</a:t>
            </a:r>
            <a:r>
              <a:rPr lang="en-US" altLang="ko-KR" dirty="0"/>
              <a:t>: </a:t>
            </a:r>
            <a:r>
              <a:rPr lang="ko-KR" altLang="en-US" dirty="0"/>
              <a:t>요청당 평균 비용</a:t>
            </a:r>
            <a:r>
              <a:rPr lang="en-US" altLang="ko-KR" dirty="0"/>
              <a:t>, p95 </a:t>
            </a:r>
            <a:r>
              <a:rPr lang="ko-KR" altLang="en-US" dirty="0"/>
              <a:t>지연 상한</a:t>
            </a:r>
          </a:p>
          <a:p>
            <a:r>
              <a:rPr lang="en-US" altLang="ko-KR" b="1" dirty="0"/>
              <a:t>MCP </a:t>
            </a:r>
            <a:r>
              <a:rPr lang="ko-KR" altLang="en-US" b="1" dirty="0"/>
              <a:t>권한 검사</a:t>
            </a:r>
            <a:r>
              <a:rPr lang="en-US" altLang="ko-KR" dirty="0"/>
              <a:t>: </a:t>
            </a:r>
            <a:r>
              <a:rPr lang="ko-KR" altLang="en-US" dirty="0"/>
              <a:t>도구 호출 범위</a:t>
            </a:r>
            <a:r>
              <a:rPr lang="en-US" altLang="ko-KR" dirty="0"/>
              <a:t>/</a:t>
            </a:r>
            <a:r>
              <a:rPr lang="ko-KR" altLang="en-US" dirty="0"/>
              <a:t>권한 정책</a:t>
            </a:r>
            <a:r>
              <a:rPr lang="en-US" altLang="ko-KR" dirty="0"/>
              <a:t>(OAuth </a:t>
            </a:r>
            <a:r>
              <a:rPr lang="ko-KR" altLang="en-US" dirty="0"/>
              <a:t>리소스</a:t>
            </a:r>
            <a:r>
              <a:rPr lang="en-US" altLang="ko-KR" dirty="0"/>
              <a:t>) </a:t>
            </a:r>
            <a:r>
              <a:rPr lang="ko-KR" altLang="en-US" dirty="0"/>
              <a:t>자동 점검</a:t>
            </a:r>
          </a:p>
          <a:p>
            <a:r>
              <a:rPr lang="ko-KR" altLang="en-US" b="1" dirty="0"/>
              <a:t>오른쪽</a:t>
            </a:r>
            <a:r>
              <a:rPr lang="en-US" altLang="ko-KR" b="1" dirty="0"/>
              <a:t>: </a:t>
            </a:r>
            <a:r>
              <a:rPr lang="ko-KR" altLang="en-US" b="1" dirty="0"/>
              <a:t>핵심 원칙 </a:t>
            </a:r>
            <a:r>
              <a:rPr lang="en-US" altLang="ko-KR" b="1" dirty="0"/>
              <a:t>/ </a:t>
            </a:r>
            <a:r>
              <a:rPr lang="ko-KR" altLang="en-US" b="1" dirty="0"/>
              <a:t>파이프라인 통합 </a:t>
            </a:r>
            <a:r>
              <a:rPr lang="en-US" altLang="ko-KR" b="1" dirty="0"/>
              <a:t>/ </a:t>
            </a:r>
            <a:r>
              <a:rPr lang="ko-KR" altLang="en-US" b="1" dirty="0"/>
              <a:t>도구 연동</a:t>
            </a:r>
          </a:p>
          <a:p>
            <a:r>
              <a:rPr lang="ko-KR" altLang="en-US" b="1" dirty="0"/>
              <a:t>실패 시 즉시 차단</a:t>
            </a:r>
            <a:r>
              <a:rPr lang="en-US" altLang="ko-KR" dirty="0"/>
              <a:t>, </a:t>
            </a:r>
            <a:r>
              <a:rPr lang="ko-KR" altLang="en-US" dirty="0"/>
              <a:t>롤백</a:t>
            </a:r>
            <a:r>
              <a:rPr lang="en-US" altLang="ko-KR" dirty="0"/>
              <a:t>/</a:t>
            </a:r>
            <a:r>
              <a:rPr lang="ko-KR" altLang="en-US" dirty="0" err="1"/>
              <a:t>샌드박스</a:t>
            </a:r>
            <a:r>
              <a:rPr lang="ko-KR" altLang="en-US" dirty="0"/>
              <a:t> 실험으로 피해 최소화</a:t>
            </a:r>
          </a:p>
          <a:p>
            <a:r>
              <a:rPr lang="ko-KR" altLang="en-US" dirty="0"/>
              <a:t>파이프라인 단계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b="1" dirty="0"/>
              <a:t>빌드</a:t>
            </a:r>
            <a:r>
              <a:rPr lang="en-US" altLang="ko-KR" dirty="0"/>
              <a:t>: </a:t>
            </a:r>
            <a:r>
              <a:rPr lang="ko-KR" altLang="en-US" dirty="0"/>
              <a:t>단위 테스트</a:t>
            </a:r>
            <a:r>
              <a:rPr lang="en-US" altLang="ko-KR" dirty="0"/>
              <a:t>/</a:t>
            </a:r>
            <a:r>
              <a:rPr lang="ko-KR" altLang="en-US" dirty="0"/>
              <a:t>정적분석</a:t>
            </a:r>
            <a:r>
              <a:rPr lang="en-US" altLang="ko-KR" dirty="0"/>
              <a:t>/</a:t>
            </a:r>
            <a:r>
              <a:rPr lang="ko-KR" altLang="en-US" dirty="0"/>
              <a:t>무결성 검증</a:t>
            </a:r>
          </a:p>
          <a:p>
            <a:pPr lvl="1"/>
            <a:r>
              <a:rPr lang="ko-KR" altLang="en-US" b="1" dirty="0"/>
              <a:t>배포</a:t>
            </a:r>
            <a:r>
              <a:rPr lang="en-US" altLang="ko-KR" dirty="0"/>
              <a:t>: </a:t>
            </a:r>
            <a:r>
              <a:rPr lang="ko-KR" altLang="en-US" dirty="0" err="1"/>
              <a:t>카나리</a:t>
            </a:r>
            <a:r>
              <a:rPr lang="en-US" altLang="ko-KR" dirty="0"/>
              <a:t>(canary) / </a:t>
            </a:r>
            <a:r>
              <a:rPr lang="ko-KR" altLang="en-US" dirty="0"/>
              <a:t>블루그린</a:t>
            </a:r>
            <a:r>
              <a:rPr lang="en-US" altLang="ko-KR" dirty="0"/>
              <a:t>(blue-green) / </a:t>
            </a:r>
            <a:r>
              <a:rPr lang="ko-KR" altLang="en-US" dirty="0"/>
              <a:t>자동 롤백</a:t>
            </a:r>
          </a:p>
          <a:p>
            <a:pPr lvl="1"/>
            <a:r>
              <a:rPr lang="ko-KR" altLang="en-US" b="1" dirty="0"/>
              <a:t>운영</a:t>
            </a:r>
            <a:r>
              <a:rPr lang="en-US" altLang="ko-KR" dirty="0"/>
              <a:t>: </a:t>
            </a:r>
            <a:r>
              <a:rPr lang="ko-KR" altLang="en-US" dirty="0"/>
              <a:t>실시간 </a:t>
            </a:r>
            <a:r>
              <a:rPr lang="en-US" altLang="ko-KR" dirty="0"/>
              <a:t>SLI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이상 탐지 알림</a:t>
            </a:r>
          </a:p>
          <a:p>
            <a:r>
              <a:rPr lang="ko-KR" altLang="en-US" dirty="0"/>
              <a:t>도구 예시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b="1" dirty="0"/>
              <a:t>OWASP ZAP</a:t>
            </a:r>
            <a:r>
              <a:rPr lang="en-US" altLang="ko-KR" dirty="0"/>
              <a:t>(</a:t>
            </a:r>
            <a:r>
              <a:rPr lang="ko-KR" altLang="en-US" dirty="0"/>
              <a:t>웹 취약점 스캐너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 err="1"/>
              <a:t>Snyk</a:t>
            </a:r>
            <a:r>
              <a:rPr lang="en-US" altLang="ko-KR" dirty="0"/>
              <a:t>(</a:t>
            </a:r>
            <a:r>
              <a:rPr lang="ko-KR" altLang="en-US" dirty="0"/>
              <a:t>오픈소스 의존성 취약점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 err="1"/>
              <a:t>Checkov</a:t>
            </a:r>
            <a:r>
              <a:rPr lang="en-US" altLang="ko-KR" dirty="0"/>
              <a:t>(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보안 점검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/>
              <a:t>Prometheus/Grafana/</a:t>
            </a:r>
            <a:r>
              <a:rPr lang="en-US" altLang="ko-KR" b="1" dirty="0" err="1"/>
              <a:t>OpenTelemetry</a:t>
            </a:r>
            <a:r>
              <a:rPr lang="en-US" altLang="ko-KR" dirty="0"/>
              <a:t>(</a:t>
            </a:r>
            <a:r>
              <a:rPr lang="ko-KR" altLang="en-US" dirty="0" err="1"/>
              <a:t>메트릭</a:t>
            </a:r>
            <a:r>
              <a:rPr lang="en-US" altLang="ko-KR" dirty="0"/>
              <a:t>·</a:t>
            </a:r>
            <a:r>
              <a:rPr lang="ko-KR" altLang="en-US" dirty="0"/>
              <a:t>대시보드</a:t>
            </a:r>
            <a:r>
              <a:rPr lang="en-US" altLang="ko-KR" dirty="0"/>
              <a:t>·</a:t>
            </a:r>
            <a:r>
              <a:rPr lang="ko-KR" altLang="en-US" dirty="0"/>
              <a:t>추적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MCP </a:t>
            </a:r>
            <a:r>
              <a:rPr lang="ko-KR" altLang="en-US" b="1" dirty="0"/>
              <a:t>권한 검사</a:t>
            </a:r>
            <a:r>
              <a:rPr lang="en-US" altLang="ko-KR" b="1" dirty="0"/>
              <a:t>(</a:t>
            </a:r>
            <a:r>
              <a:rPr lang="ko-KR" altLang="en-US" b="1" dirty="0"/>
              <a:t>자동 점검</a:t>
            </a:r>
            <a:r>
              <a:rPr lang="en-US" altLang="ko-KR" b="1" dirty="0"/>
              <a:t>) </a:t>
            </a:r>
            <a:r>
              <a:rPr lang="ko-KR" altLang="en-US" b="1" dirty="0"/>
              <a:t>방법 </a:t>
            </a:r>
            <a:r>
              <a:rPr lang="en-US" altLang="ko-KR" b="1" dirty="0"/>
              <a:t>+ </a:t>
            </a:r>
            <a:r>
              <a:rPr lang="ko-KR" altLang="en-US" b="1" dirty="0"/>
              <a:t>블루그린 </a:t>
            </a:r>
            <a:r>
              <a:rPr lang="en-US" altLang="ko-KR" b="1" dirty="0"/>
              <a:t>+ </a:t>
            </a:r>
            <a:r>
              <a:rPr lang="en-US" altLang="ko-KR" b="1" dirty="0" err="1"/>
              <a:t>IaC</a:t>
            </a:r>
            <a:endParaRPr lang="en-US" altLang="ko-KR" b="1" dirty="0"/>
          </a:p>
          <a:p>
            <a:r>
              <a:rPr lang="en-US" altLang="ko-KR" b="1" dirty="0"/>
              <a:t>1) MCP </a:t>
            </a:r>
            <a:r>
              <a:rPr lang="ko-KR" altLang="en-US" b="1" dirty="0"/>
              <a:t>권한 검사</a:t>
            </a:r>
            <a:r>
              <a:rPr lang="en-US" altLang="ko-KR" b="1" dirty="0"/>
              <a:t>(</a:t>
            </a:r>
            <a:r>
              <a:rPr lang="ko-KR" altLang="en-US" b="1" dirty="0"/>
              <a:t>도구 호출 범위</a:t>
            </a:r>
            <a:r>
              <a:rPr lang="en-US" altLang="ko-KR" b="1" dirty="0"/>
              <a:t>/</a:t>
            </a:r>
            <a:r>
              <a:rPr lang="ko-KR" altLang="en-US" b="1" dirty="0"/>
              <a:t>권한 정책 </a:t>
            </a:r>
            <a:r>
              <a:rPr lang="en-US" altLang="ko-KR" b="1" dirty="0"/>
              <a:t>OAuth </a:t>
            </a:r>
            <a:r>
              <a:rPr lang="ko-KR" altLang="en-US" b="1" dirty="0"/>
              <a:t>리소스 점검</a:t>
            </a:r>
            <a:r>
              <a:rPr lang="en-US" altLang="ko-KR" b="1" dirty="0"/>
              <a:t>)</a:t>
            </a:r>
          </a:p>
          <a:p>
            <a:r>
              <a:rPr lang="en-US" altLang="ko-KR" dirty="0"/>
              <a:t>MCP</a:t>
            </a:r>
            <a:r>
              <a:rPr lang="ko-KR" altLang="en-US" dirty="0"/>
              <a:t>는 </a:t>
            </a:r>
            <a:r>
              <a:rPr lang="en-US" altLang="ko-KR" dirty="0"/>
              <a:t>OAuth </a:t>
            </a:r>
            <a:r>
              <a:rPr lang="ko-KR" altLang="en-US" dirty="0"/>
              <a:t>기반 권한 모델을 명시하고 있고</a:t>
            </a:r>
            <a:r>
              <a:rPr lang="en-US" altLang="ko-KR" dirty="0"/>
              <a:t>, </a:t>
            </a:r>
            <a:r>
              <a:rPr lang="ko-KR" altLang="en-US" dirty="0"/>
              <a:t>서버가 </a:t>
            </a:r>
            <a:r>
              <a:rPr lang="en-US" altLang="ko-KR" b="1" dirty="0"/>
              <a:t>Protected Resource Metadata</a:t>
            </a:r>
            <a:r>
              <a:rPr lang="ko-KR" altLang="en-US" dirty="0"/>
              <a:t> 등을 제공해야 한다고 스펙에 나옵니다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실무적으로는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각 </a:t>
            </a:r>
            <a:r>
              <a:rPr lang="en-US" altLang="ko-KR" dirty="0"/>
              <a:t>MCP tool</a:t>
            </a:r>
            <a:r>
              <a:rPr lang="ko-KR" altLang="en-US" dirty="0"/>
              <a:t>에 </a:t>
            </a:r>
            <a:r>
              <a:rPr lang="ko-KR" altLang="en-US" b="1" dirty="0"/>
              <a:t>필요 </a:t>
            </a:r>
            <a:r>
              <a:rPr lang="en-US" altLang="ko-KR" b="1" dirty="0"/>
              <a:t>scope/</a:t>
            </a:r>
            <a:r>
              <a:rPr lang="ko-KR" altLang="en-US" b="1" dirty="0"/>
              <a:t>권한을 매핑</a:t>
            </a:r>
            <a:endParaRPr lang="ko-KR" altLang="en-US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tool:read_customer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tool:write_ticket</a:t>
            </a:r>
            <a:endParaRPr lang="ko-KR" altLang="en-US" dirty="0"/>
          </a:p>
          <a:p>
            <a:r>
              <a:rPr lang="en-US" altLang="ko-KR" dirty="0"/>
              <a:t>MCP </a:t>
            </a:r>
            <a:r>
              <a:rPr lang="ko-KR" altLang="en-US" dirty="0"/>
              <a:t>서버 </a:t>
            </a:r>
            <a:r>
              <a:rPr lang="ko-KR" altLang="en-US" dirty="0" err="1"/>
              <a:t>앞단</a:t>
            </a:r>
            <a:r>
              <a:rPr lang="en-US" altLang="ko-KR" dirty="0"/>
              <a:t>(</a:t>
            </a:r>
            <a:r>
              <a:rPr lang="ko-KR" altLang="en-US" dirty="0"/>
              <a:t>또는 툴 </a:t>
            </a:r>
            <a:r>
              <a:rPr lang="ko-KR" altLang="en-US" dirty="0" err="1"/>
              <a:t>핸들러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b="1" dirty="0"/>
              <a:t>OAuth </a:t>
            </a:r>
            <a:r>
              <a:rPr lang="ko-KR" altLang="en-US" b="1" dirty="0"/>
              <a:t>토큰 검증 미들웨어</a:t>
            </a:r>
            <a:r>
              <a:rPr lang="ko-KR" altLang="en-US" dirty="0"/>
              <a:t>를 둠</a:t>
            </a:r>
          </a:p>
          <a:p>
            <a:pPr lvl="1"/>
            <a:r>
              <a:rPr lang="en-US" altLang="ko-KR" dirty="0"/>
              <a:t>scope </a:t>
            </a:r>
            <a:r>
              <a:rPr lang="ko-KR" altLang="en-US" dirty="0"/>
              <a:t>없으면 </a:t>
            </a:r>
            <a:r>
              <a:rPr lang="en-US" altLang="ko-KR" dirty="0"/>
              <a:t>403</a:t>
            </a:r>
          </a:p>
          <a:p>
            <a:r>
              <a:rPr lang="en-US" altLang="ko-KR" dirty="0"/>
              <a:t>CI</a:t>
            </a:r>
            <a:r>
              <a:rPr lang="ko-KR" altLang="en-US" dirty="0"/>
              <a:t>에서 </a:t>
            </a:r>
            <a:r>
              <a:rPr lang="ko-KR" altLang="en-US" b="1" dirty="0"/>
              <a:t>권한 회귀 테스트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(1) read-only </a:t>
            </a:r>
            <a:r>
              <a:rPr lang="ko-KR" altLang="en-US" dirty="0"/>
              <a:t>토큰으로 </a:t>
            </a:r>
            <a:r>
              <a:rPr lang="en-US" altLang="ko-KR" dirty="0"/>
              <a:t>write-tool </a:t>
            </a:r>
            <a:r>
              <a:rPr lang="ko-KR" altLang="en-US" dirty="0"/>
              <a:t>호출 시도 → 반드시 실패해야 함</a:t>
            </a:r>
          </a:p>
          <a:p>
            <a:pPr lvl="1"/>
            <a:r>
              <a:rPr lang="en-US" altLang="ko-KR" dirty="0"/>
              <a:t>(2) scope </a:t>
            </a:r>
            <a:r>
              <a:rPr lang="ko-KR" altLang="en-US" dirty="0"/>
              <a:t>없는 토큰으로 민감 </a:t>
            </a:r>
            <a:r>
              <a:rPr lang="en-US" altLang="ko-KR" dirty="0"/>
              <a:t>tool </a:t>
            </a:r>
            <a:r>
              <a:rPr lang="ko-KR" altLang="en-US" dirty="0"/>
              <a:t>호출 → 반드시 실패해야 함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/>
              <a:t>올바른 </a:t>
            </a:r>
            <a:r>
              <a:rPr lang="en-US" altLang="ko-KR" dirty="0"/>
              <a:t>scope</a:t>
            </a:r>
            <a:r>
              <a:rPr lang="ko-KR" altLang="en-US" dirty="0"/>
              <a:t>로는 성공해야 함</a:t>
            </a:r>
          </a:p>
          <a:p>
            <a:r>
              <a:rPr lang="ko-KR" altLang="en-US" dirty="0"/>
              <a:t>즉 “정책</a:t>
            </a:r>
            <a:r>
              <a:rPr lang="en-US" altLang="ko-KR" dirty="0"/>
              <a:t>(</a:t>
            </a:r>
            <a:r>
              <a:rPr lang="ko-KR" altLang="en-US" dirty="0" err="1"/>
              <a:t>스코프</a:t>
            </a:r>
            <a:r>
              <a:rPr lang="en-US" altLang="ko-KR" dirty="0"/>
              <a:t>) ↔ </a:t>
            </a:r>
            <a:r>
              <a:rPr lang="ko-KR" altLang="en-US" dirty="0" err="1"/>
              <a:t>툴”을</a:t>
            </a:r>
            <a:r>
              <a:rPr lang="ko-KR" altLang="en-US" dirty="0"/>
              <a:t> 계약으로 만들고</a:t>
            </a:r>
            <a:r>
              <a:rPr lang="en-US" altLang="ko-KR" dirty="0"/>
              <a:t>, </a:t>
            </a:r>
            <a:r>
              <a:rPr lang="ko-KR" altLang="en-US" dirty="0"/>
              <a:t>그 계약을 자동 테스트로 검증합니다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2) </a:t>
            </a:r>
            <a:r>
              <a:rPr lang="ko-KR" altLang="en-US" b="1" dirty="0"/>
              <a:t>블루그린</a:t>
            </a:r>
            <a:r>
              <a:rPr lang="en-US" altLang="ko-KR" b="1" dirty="0"/>
              <a:t>(Blue-Green) </a:t>
            </a:r>
            <a:r>
              <a:rPr lang="ko-KR" altLang="en-US" b="1" dirty="0" err="1"/>
              <a:t>배포란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동일한 프로덕션 환경을 </a:t>
            </a:r>
            <a:r>
              <a:rPr lang="en-US" altLang="ko-KR" b="1" dirty="0"/>
              <a:t>Blue(</a:t>
            </a:r>
            <a:r>
              <a:rPr lang="ko-KR" altLang="en-US" b="1" dirty="0"/>
              <a:t>현재</a:t>
            </a:r>
            <a:r>
              <a:rPr lang="en-US" altLang="ko-KR" b="1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en-US" altLang="ko-KR" b="1" dirty="0"/>
              <a:t>Green(</a:t>
            </a:r>
            <a:r>
              <a:rPr lang="ko-KR" altLang="en-US" b="1" dirty="0"/>
              <a:t>새 버전</a:t>
            </a:r>
            <a:r>
              <a:rPr lang="en-US" altLang="ko-KR" b="1" dirty="0"/>
              <a:t>)</a:t>
            </a:r>
            <a:r>
              <a:rPr lang="ko-KR" altLang="en-US" dirty="0"/>
              <a:t> 두 세트로 유지</a:t>
            </a:r>
          </a:p>
          <a:p>
            <a:r>
              <a:rPr lang="en-US" altLang="ko-KR" dirty="0"/>
              <a:t>Green</a:t>
            </a:r>
            <a:r>
              <a:rPr lang="ko-KR" altLang="en-US" dirty="0"/>
              <a:t>에 새 버전 배포 후 테스트 → 트래픽 스위치</a:t>
            </a:r>
          </a:p>
          <a:p>
            <a:r>
              <a:rPr lang="ko-KR" altLang="en-US" dirty="0"/>
              <a:t>문제 생기면 즉시 </a:t>
            </a:r>
            <a:r>
              <a:rPr lang="en-US" altLang="ko-KR" dirty="0"/>
              <a:t>Blue</a:t>
            </a:r>
            <a:r>
              <a:rPr lang="ko-KR" altLang="en-US" dirty="0"/>
              <a:t>로 롤백</a:t>
            </a:r>
            <a:r>
              <a:rPr lang="en-US" altLang="ko-KR" dirty="0"/>
              <a:t>(</a:t>
            </a:r>
            <a:r>
              <a:rPr lang="ko-KR" altLang="en-US" dirty="0"/>
              <a:t>스위치 되돌리기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3) </a:t>
            </a:r>
            <a:r>
              <a:rPr lang="en-US" altLang="ko-KR" b="1" dirty="0" err="1"/>
              <a:t>IaC</a:t>
            </a:r>
            <a:r>
              <a:rPr lang="ko-KR" altLang="en-US" b="1" dirty="0"/>
              <a:t>란</a:t>
            </a:r>
            <a:r>
              <a:rPr lang="en-US" altLang="ko-KR" b="1" dirty="0"/>
              <a:t>? (</a:t>
            </a:r>
            <a:r>
              <a:rPr lang="en-US" altLang="ko-KR" b="1" dirty="0" err="1"/>
              <a:t>Checkov</a:t>
            </a:r>
            <a:r>
              <a:rPr lang="ko-KR" altLang="en-US" b="1" dirty="0"/>
              <a:t>에서의 </a:t>
            </a:r>
            <a:r>
              <a:rPr lang="en-US" altLang="ko-KR" b="1" dirty="0" err="1"/>
              <a:t>IaC</a:t>
            </a:r>
            <a:r>
              <a:rPr lang="en-US" altLang="ko-KR" b="1" dirty="0"/>
              <a:t>)</a:t>
            </a:r>
          </a:p>
          <a:p>
            <a:r>
              <a:rPr lang="en-US" altLang="ko-KR" b="1" dirty="0" err="1"/>
              <a:t>IaC</a:t>
            </a:r>
            <a:r>
              <a:rPr lang="en-US" altLang="ko-KR" b="1" dirty="0"/>
              <a:t> = Infrastructure as Code</a:t>
            </a:r>
            <a:br>
              <a:rPr lang="ko-KR" altLang="en-US" dirty="0"/>
            </a:br>
            <a:r>
              <a:rPr lang="ko-KR" altLang="en-US" dirty="0"/>
              <a:t>서버</a:t>
            </a:r>
            <a:r>
              <a:rPr lang="en-US" altLang="ko-KR" dirty="0"/>
              <a:t>/</a:t>
            </a:r>
            <a:r>
              <a:rPr lang="ko-KR" altLang="en-US" dirty="0"/>
              <a:t>네트워크</a:t>
            </a:r>
            <a:r>
              <a:rPr lang="en-US" altLang="ko-KR" dirty="0"/>
              <a:t>/</a:t>
            </a:r>
            <a:r>
              <a:rPr lang="ko-KR" altLang="en-US" dirty="0"/>
              <a:t>권한</a:t>
            </a:r>
            <a:r>
              <a:rPr lang="en-US" altLang="ko-KR" dirty="0"/>
              <a:t>/</a:t>
            </a:r>
            <a:r>
              <a:rPr lang="ko-KR" altLang="en-US" dirty="0"/>
              <a:t>클러스터 설정을 코드</a:t>
            </a:r>
            <a:r>
              <a:rPr lang="en-US" altLang="ko-KR" dirty="0"/>
              <a:t>(Terraform, CloudFormation, Kubernetes YAML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관리하는 방식</a:t>
            </a:r>
            <a:r>
              <a:rPr lang="en-US" altLang="ko-KR" dirty="0"/>
              <a:t>.</a:t>
            </a:r>
          </a:p>
          <a:p>
            <a:r>
              <a:rPr lang="en-US" altLang="ko-KR" b="1" dirty="0" err="1"/>
              <a:t>Checkov</a:t>
            </a:r>
            <a:r>
              <a:rPr lang="ko-KR" altLang="en-US" dirty="0"/>
              <a:t>는 이런 </a:t>
            </a:r>
            <a:r>
              <a:rPr lang="en-US" altLang="ko-KR" dirty="0" err="1"/>
              <a:t>IaC</a:t>
            </a:r>
            <a:r>
              <a:rPr lang="en-US" altLang="ko-KR" dirty="0"/>
              <a:t> </a:t>
            </a:r>
            <a:r>
              <a:rPr lang="ko-KR" altLang="en-US" dirty="0"/>
              <a:t>코드에서 보안 설정 미비</a:t>
            </a:r>
            <a:r>
              <a:rPr lang="en-US" altLang="ko-KR" dirty="0"/>
              <a:t>(</a:t>
            </a:r>
            <a:r>
              <a:rPr lang="ko-KR" altLang="en-US" dirty="0"/>
              <a:t>공개 </a:t>
            </a:r>
            <a:r>
              <a:rPr lang="en-US" altLang="ko-KR" dirty="0"/>
              <a:t>S3, </a:t>
            </a:r>
            <a:r>
              <a:rPr lang="ko-KR" altLang="en-US" dirty="0"/>
              <a:t>과도 권한 </a:t>
            </a:r>
            <a:r>
              <a:rPr lang="en-US" altLang="ko-KR" dirty="0"/>
              <a:t>IAM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를 정적 분석으로 잡아줍니다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품질 특성은 “누가 </a:t>
            </a:r>
            <a:r>
              <a:rPr lang="ko-KR" altLang="en-US" dirty="0" err="1"/>
              <a:t>책임지는지”가</a:t>
            </a:r>
            <a:r>
              <a:rPr lang="ko-KR" altLang="en-US" dirty="0"/>
              <a:t> 정해져야 운영된다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 책임을 표로 만든 것이 </a:t>
            </a:r>
            <a:r>
              <a:rPr lang="en-US" altLang="ko-KR" b="1" dirty="0"/>
              <a:t>RACI </a:t>
            </a:r>
            <a:r>
              <a:rPr lang="ko-KR" altLang="en-US" b="1" dirty="0"/>
              <a:t>매트릭스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RACI </a:t>
            </a:r>
            <a:r>
              <a:rPr lang="ko-KR" altLang="en-US" b="1" dirty="0"/>
              <a:t>용어 풀이</a:t>
            </a:r>
          </a:p>
          <a:p>
            <a:r>
              <a:rPr lang="en-US" altLang="ko-KR" b="1" dirty="0"/>
              <a:t>R (Responsible)</a:t>
            </a:r>
            <a:r>
              <a:rPr lang="en-US" altLang="ko-KR" dirty="0"/>
              <a:t>: </a:t>
            </a:r>
            <a:r>
              <a:rPr lang="ko-KR" altLang="en-US" dirty="0"/>
              <a:t>실행 담당</a:t>
            </a:r>
            <a:r>
              <a:rPr lang="en-US" altLang="ko-KR" dirty="0"/>
              <a:t>(</a:t>
            </a:r>
            <a:r>
              <a:rPr lang="ko-KR" altLang="en-US" dirty="0"/>
              <a:t>실무 수행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A (Accountable)</a:t>
            </a:r>
            <a:r>
              <a:rPr lang="en-US" altLang="ko-KR" dirty="0"/>
              <a:t>: </a:t>
            </a:r>
            <a:r>
              <a:rPr lang="ko-KR" altLang="en-US" dirty="0"/>
              <a:t>최종 책임</a:t>
            </a:r>
            <a:r>
              <a:rPr lang="en-US" altLang="ko-KR" dirty="0"/>
              <a:t>(</a:t>
            </a:r>
            <a:r>
              <a:rPr lang="ko-KR" altLang="en-US" dirty="0"/>
              <a:t>최종 의사결정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C (Consulted)</a:t>
            </a:r>
            <a:r>
              <a:rPr lang="en-US" altLang="ko-KR" dirty="0"/>
              <a:t>: </a:t>
            </a:r>
            <a:r>
              <a:rPr lang="ko-KR" altLang="en-US" dirty="0"/>
              <a:t>협의</a:t>
            </a:r>
            <a:r>
              <a:rPr lang="en-US" altLang="ko-KR" dirty="0"/>
              <a:t>(</a:t>
            </a:r>
            <a:r>
              <a:rPr lang="ko-KR" altLang="en-US" dirty="0"/>
              <a:t>의견 제공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I (Informed)</a:t>
            </a:r>
            <a:r>
              <a:rPr lang="en-US" altLang="ko-KR" dirty="0"/>
              <a:t>: </a:t>
            </a:r>
            <a:r>
              <a:rPr lang="ko-KR" altLang="en-US" dirty="0"/>
              <a:t>통보</a:t>
            </a:r>
            <a:r>
              <a:rPr lang="en-US" altLang="ko-KR" dirty="0"/>
              <a:t>(</a:t>
            </a:r>
            <a:r>
              <a:rPr lang="ko-KR" altLang="en-US" dirty="0"/>
              <a:t>알림 받음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표 해설</a:t>
            </a:r>
            <a:r>
              <a:rPr lang="en-US" altLang="ko-KR" b="1" dirty="0"/>
              <a:t>(</a:t>
            </a:r>
            <a:r>
              <a:rPr lang="ko-KR" altLang="en-US" b="1" dirty="0"/>
              <a:t>슬라이드 예시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E2E Latency</a:t>
            </a:r>
            <a:endParaRPr lang="ko-KR" altLang="en-US" dirty="0"/>
          </a:p>
          <a:p>
            <a:pPr lvl="1"/>
            <a:r>
              <a:rPr lang="ko-KR" altLang="en-US" dirty="0"/>
              <a:t>개발팀 </a:t>
            </a:r>
            <a:r>
              <a:rPr lang="en-US" altLang="ko-KR" dirty="0"/>
              <a:t>R: </a:t>
            </a:r>
            <a:r>
              <a:rPr lang="ko-KR" altLang="en-US" dirty="0" err="1"/>
              <a:t>오케스트레이터</a:t>
            </a:r>
            <a:r>
              <a:rPr lang="ko-KR" altLang="en-US" dirty="0"/>
              <a:t> 구현</a:t>
            </a:r>
            <a:r>
              <a:rPr lang="en-US" altLang="ko-KR" dirty="0"/>
              <a:t>/</a:t>
            </a:r>
            <a:r>
              <a:rPr lang="ko-KR" altLang="en-US" dirty="0"/>
              <a:t>개선</a:t>
            </a:r>
          </a:p>
          <a:p>
            <a:pPr lvl="1"/>
            <a:r>
              <a:rPr lang="ko-KR" altLang="en-US" dirty="0"/>
              <a:t>운영</a:t>
            </a:r>
            <a:r>
              <a:rPr lang="en-US" altLang="ko-KR" dirty="0"/>
              <a:t>/SRE A: SLO </a:t>
            </a:r>
            <a:r>
              <a:rPr lang="ko-KR" altLang="en-US" dirty="0"/>
              <a:t>모니터링</a:t>
            </a:r>
            <a:r>
              <a:rPr lang="en-US" altLang="ko-KR" dirty="0"/>
              <a:t>/</a:t>
            </a:r>
            <a:r>
              <a:rPr lang="ko-KR" altLang="en-US" dirty="0"/>
              <a:t>책임</a:t>
            </a:r>
          </a:p>
          <a:p>
            <a:pPr lvl="1"/>
            <a:r>
              <a:rPr lang="ko-KR" altLang="en-US" dirty="0" err="1"/>
              <a:t>보안팀</a:t>
            </a:r>
            <a:r>
              <a:rPr lang="ko-KR" altLang="en-US" dirty="0"/>
              <a:t> </a:t>
            </a:r>
            <a:r>
              <a:rPr lang="en-US" altLang="ko-KR" dirty="0"/>
              <a:t>C: </a:t>
            </a:r>
            <a:r>
              <a:rPr lang="ko-KR" altLang="en-US" dirty="0"/>
              <a:t>보안 검토</a:t>
            </a:r>
            <a:r>
              <a:rPr lang="en-US" altLang="ko-KR" dirty="0"/>
              <a:t>(</a:t>
            </a:r>
            <a:r>
              <a:rPr lang="ko-KR" altLang="en-US" dirty="0"/>
              <a:t>암호화</a:t>
            </a:r>
            <a:r>
              <a:rPr lang="en-US" altLang="ko-KR" dirty="0"/>
              <a:t>/</a:t>
            </a:r>
            <a:r>
              <a:rPr lang="ko-KR" altLang="en-US" dirty="0"/>
              <a:t>게이트웨이 정책이 지연에 영향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법무</a:t>
            </a:r>
            <a:r>
              <a:rPr lang="en-US" altLang="ko-KR" dirty="0"/>
              <a:t>/</a:t>
            </a:r>
            <a:r>
              <a:rPr lang="ko-KR" altLang="en-US" dirty="0"/>
              <a:t>컴플라이언스 </a:t>
            </a:r>
            <a:r>
              <a:rPr lang="en-US" altLang="ko-KR" dirty="0"/>
              <a:t>I: </a:t>
            </a:r>
            <a:r>
              <a:rPr lang="ko-KR" altLang="en-US" dirty="0"/>
              <a:t>보통 통보 수준</a:t>
            </a:r>
          </a:p>
          <a:p>
            <a:r>
              <a:rPr lang="en-US" altLang="ko-KR" b="1" dirty="0"/>
              <a:t>Privacy</a:t>
            </a:r>
            <a:endParaRPr lang="ko-KR" altLang="en-US" dirty="0"/>
          </a:p>
          <a:p>
            <a:pPr lvl="1"/>
            <a:r>
              <a:rPr lang="ko-KR" altLang="en-US" dirty="0" err="1"/>
              <a:t>보안팀</a:t>
            </a:r>
            <a:r>
              <a:rPr lang="ko-KR" altLang="en-US" dirty="0"/>
              <a:t> </a:t>
            </a:r>
            <a:r>
              <a:rPr lang="en-US" altLang="ko-KR" dirty="0"/>
              <a:t>A: </a:t>
            </a:r>
            <a:r>
              <a:rPr lang="ko-KR" altLang="en-US" dirty="0"/>
              <a:t>정책 수립</a:t>
            </a:r>
          </a:p>
          <a:p>
            <a:pPr lvl="1"/>
            <a:r>
              <a:rPr lang="ko-KR" altLang="en-US" dirty="0"/>
              <a:t>법무 </a:t>
            </a:r>
            <a:r>
              <a:rPr lang="en-US" altLang="ko-KR" dirty="0"/>
              <a:t>R: </a:t>
            </a:r>
            <a:r>
              <a:rPr lang="ko-KR" altLang="en-US" dirty="0"/>
              <a:t>법적 검토</a:t>
            </a:r>
            <a:r>
              <a:rPr lang="en-US" altLang="ko-KR" dirty="0"/>
              <a:t>(</a:t>
            </a:r>
            <a:r>
              <a:rPr lang="ko-KR" altLang="en-US" dirty="0"/>
              <a:t>규정 준수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/</a:t>
            </a:r>
            <a:r>
              <a:rPr lang="ko-KR" altLang="en-US" dirty="0"/>
              <a:t>운영 </a:t>
            </a:r>
            <a:r>
              <a:rPr lang="en-US" altLang="ko-KR" dirty="0"/>
              <a:t>C: </a:t>
            </a:r>
            <a:r>
              <a:rPr lang="ko-KR" altLang="en-US" dirty="0"/>
              <a:t>구현 지원</a:t>
            </a:r>
            <a:r>
              <a:rPr lang="en-US" altLang="ko-KR" dirty="0"/>
              <a:t>(</a:t>
            </a:r>
            <a:r>
              <a:rPr lang="ko-KR" altLang="en-US" dirty="0" err="1"/>
              <a:t>마스킹</a:t>
            </a:r>
            <a:r>
              <a:rPr lang="en-US" altLang="ko-KR" dirty="0"/>
              <a:t>/</a:t>
            </a:r>
            <a:r>
              <a:rPr lang="ko-KR" altLang="en-US" dirty="0"/>
              <a:t>로그 정책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Tool Safety</a:t>
            </a:r>
            <a:endParaRPr lang="ko-KR" altLang="en-US" dirty="0"/>
          </a:p>
          <a:p>
            <a:pPr lvl="1"/>
            <a:r>
              <a:rPr lang="ko-KR" altLang="en-US" dirty="0"/>
              <a:t>개발팀 </a:t>
            </a:r>
            <a:r>
              <a:rPr lang="en-US" altLang="ko-KR" dirty="0"/>
              <a:t>R: </a:t>
            </a:r>
            <a:r>
              <a:rPr lang="ko-KR" altLang="en-US" dirty="0"/>
              <a:t>액션 제한 구현</a:t>
            </a:r>
            <a:r>
              <a:rPr lang="en-US" altLang="ko-KR" dirty="0"/>
              <a:t>(</a:t>
            </a:r>
            <a:r>
              <a:rPr lang="ko-KR" altLang="en-US" dirty="0"/>
              <a:t>권한</a:t>
            </a:r>
            <a:r>
              <a:rPr lang="en-US" altLang="ko-KR" dirty="0"/>
              <a:t>/</a:t>
            </a:r>
            <a:r>
              <a:rPr lang="ko-KR" altLang="en-US" dirty="0"/>
              <a:t>승인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보안팀</a:t>
            </a:r>
            <a:r>
              <a:rPr lang="ko-KR" altLang="en-US" dirty="0"/>
              <a:t> </a:t>
            </a:r>
            <a:r>
              <a:rPr lang="en-US" altLang="ko-KR" dirty="0"/>
              <a:t>A: </a:t>
            </a:r>
            <a:r>
              <a:rPr lang="ko-KR" altLang="en-US" dirty="0"/>
              <a:t>위험 분류</a:t>
            </a:r>
          </a:p>
          <a:p>
            <a:pPr lvl="1"/>
            <a:r>
              <a:rPr lang="ko-KR" altLang="en-US" dirty="0"/>
              <a:t>운영</a:t>
            </a:r>
            <a:r>
              <a:rPr lang="en-US" altLang="ko-KR" dirty="0"/>
              <a:t>/SRE C: </a:t>
            </a:r>
            <a:r>
              <a:rPr lang="ko-KR" altLang="en-US" dirty="0"/>
              <a:t>운영 모니터링</a:t>
            </a:r>
          </a:p>
          <a:p>
            <a:pPr lvl="1"/>
            <a:r>
              <a:rPr lang="ko-KR" altLang="en-US" dirty="0"/>
              <a:t>법무 </a:t>
            </a:r>
            <a:r>
              <a:rPr lang="en-US" altLang="ko-KR" dirty="0"/>
              <a:t>C: </a:t>
            </a:r>
            <a:r>
              <a:rPr lang="ko-KR" altLang="en-US" dirty="0"/>
              <a:t>규정 준수 관점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 err="1"/>
              <a:t>멀티에이전트</a:t>
            </a:r>
            <a:r>
              <a:rPr lang="ko-KR" altLang="en-US" dirty="0"/>
              <a:t> 설계는 트레이드오프가 많으니</a:t>
            </a:r>
            <a:r>
              <a:rPr lang="en-US" altLang="ko-KR" dirty="0"/>
              <a:t>, </a:t>
            </a:r>
            <a:r>
              <a:rPr lang="ko-KR" altLang="en-US" dirty="0"/>
              <a:t>결정을 </a:t>
            </a:r>
            <a:r>
              <a:rPr lang="en-US" altLang="ko-KR" b="1" dirty="0"/>
              <a:t>ADR</a:t>
            </a:r>
            <a:r>
              <a:rPr lang="ko-KR" altLang="en-US" dirty="0"/>
              <a:t>로 남겨야 한다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용어 풀이</a:t>
            </a:r>
          </a:p>
          <a:p>
            <a:r>
              <a:rPr lang="en-US" altLang="ko-KR" b="1" dirty="0"/>
              <a:t>ADR(Architecture Decision Record)</a:t>
            </a:r>
            <a:r>
              <a:rPr lang="en-US" altLang="ko-KR" dirty="0"/>
              <a:t>: </a:t>
            </a:r>
            <a:r>
              <a:rPr lang="ko-KR" altLang="en-US" dirty="0"/>
              <a:t>아키텍처 의사결정 기록</a:t>
            </a:r>
          </a:p>
          <a:p>
            <a:pPr lvl="1"/>
            <a:r>
              <a:rPr lang="ko-KR" altLang="en-US" dirty="0"/>
              <a:t>“무엇을 선택했고</a:t>
            </a:r>
            <a:r>
              <a:rPr lang="en-US" altLang="ko-KR" dirty="0"/>
              <a:t>(Decision)”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왜 선택했으며</a:t>
            </a:r>
            <a:r>
              <a:rPr lang="en-US" altLang="ko-KR" dirty="0"/>
              <a:t>(Reason/Context)”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대안은 무엇이었고</a:t>
            </a:r>
            <a:r>
              <a:rPr lang="en-US" altLang="ko-KR" dirty="0"/>
              <a:t>(Alternatives)”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결과</a:t>
            </a:r>
            <a:r>
              <a:rPr lang="en-US" altLang="ko-KR" dirty="0"/>
              <a:t>/</a:t>
            </a:r>
            <a:r>
              <a:rPr lang="ko-KR" altLang="en-US" dirty="0"/>
              <a:t>영향은 무엇인지</a:t>
            </a:r>
            <a:r>
              <a:rPr lang="en-US" altLang="ko-KR" dirty="0"/>
              <a:t>(Consequences)”</a:t>
            </a:r>
            <a:r>
              <a:rPr lang="ko-KR" altLang="en-US" dirty="0"/>
              <a:t>를 남김</a:t>
            </a:r>
          </a:p>
          <a:p>
            <a:r>
              <a:rPr lang="en-US" altLang="ko-KR" b="1" dirty="0"/>
              <a:t>5</a:t>
            </a:r>
            <a:r>
              <a:rPr lang="ko-KR" altLang="en-US" b="1" dirty="0"/>
              <a:t>가지 예시 해설</a:t>
            </a:r>
          </a:p>
          <a:p>
            <a:r>
              <a:rPr lang="ko-KR" altLang="en-US" b="1" dirty="0"/>
              <a:t>오케스트레이션</a:t>
            </a:r>
            <a:r>
              <a:rPr lang="en-US" altLang="ko-KR" b="1" dirty="0"/>
              <a:t>: Graph </a:t>
            </a:r>
            <a:r>
              <a:rPr lang="ko-KR" altLang="en-US" b="1" dirty="0"/>
              <a:t>기반 </a:t>
            </a:r>
            <a:r>
              <a:rPr lang="en-US" altLang="ko-KR" b="1" dirty="0"/>
              <a:t>+ </a:t>
            </a:r>
            <a:r>
              <a:rPr lang="ko-KR" altLang="en-US" b="1" dirty="0"/>
              <a:t>재시도</a:t>
            </a:r>
            <a:r>
              <a:rPr lang="en-US" altLang="ko-KR" b="1" dirty="0"/>
              <a:t>/</a:t>
            </a:r>
            <a:r>
              <a:rPr lang="ko-KR" altLang="en-US" b="1" dirty="0"/>
              <a:t>체크포인트</a:t>
            </a:r>
            <a:endParaRPr lang="ko-KR" altLang="en-US" dirty="0"/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: </a:t>
            </a:r>
            <a:r>
              <a:rPr lang="ko-KR" altLang="en-US" dirty="0"/>
              <a:t>신뢰성</a:t>
            </a:r>
            <a:r>
              <a:rPr lang="en-US" altLang="ko-KR" dirty="0"/>
              <a:t>/</a:t>
            </a:r>
            <a:r>
              <a:rPr lang="ko-KR" altLang="en-US" dirty="0"/>
              <a:t>관측</a:t>
            </a:r>
            <a:r>
              <a:rPr lang="en-US" altLang="ko-KR" dirty="0"/>
              <a:t>/</a:t>
            </a:r>
            <a:r>
              <a:rPr lang="ko-KR" altLang="en-US" dirty="0"/>
              <a:t>중단재개 필요</a:t>
            </a:r>
          </a:p>
          <a:p>
            <a:r>
              <a:rPr lang="ko-KR" altLang="en-US" b="1" dirty="0"/>
              <a:t>도구 연결</a:t>
            </a:r>
            <a:r>
              <a:rPr lang="en-US" altLang="ko-KR" b="1" dirty="0"/>
              <a:t>: MCP </a:t>
            </a:r>
            <a:r>
              <a:rPr lang="ko-KR" altLang="en-US" b="1" dirty="0"/>
              <a:t>채택</a:t>
            </a:r>
            <a:endParaRPr lang="ko-KR" altLang="en-US" dirty="0"/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: </a:t>
            </a:r>
            <a:r>
              <a:rPr lang="ko-KR" altLang="en-US" dirty="0"/>
              <a:t>표준화</a:t>
            </a:r>
            <a:r>
              <a:rPr lang="en-US" altLang="ko-KR" dirty="0"/>
              <a:t>/</a:t>
            </a:r>
            <a:r>
              <a:rPr lang="ko-KR" altLang="en-US" dirty="0"/>
              <a:t>확장성</a:t>
            </a:r>
            <a:r>
              <a:rPr lang="en-US" altLang="ko-KR" dirty="0"/>
              <a:t>/</a:t>
            </a:r>
            <a:r>
              <a:rPr lang="ko-KR" altLang="en-US" dirty="0"/>
              <a:t>보안 스펙</a:t>
            </a:r>
          </a:p>
          <a:p>
            <a:r>
              <a:rPr lang="ko-KR" altLang="en-US" b="1" dirty="0"/>
              <a:t>에이전트 간 협업</a:t>
            </a:r>
            <a:r>
              <a:rPr lang="en-US" altLang="ko-KR" b="1" dirty="0"/>
              <a:t>: A2A </a:t>
            </a:r>
            <a:r>
              <a:rPr lang="ko-KR" altLang="en-US" b="1" dirty="0"/>
              <a:t>고려</a:t>
            </a:r>
            <a:endParaRPr lang="ko-KR" altLang="en-US" dirty="0"/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: </a:t>
            </a:r>
            <a:r>
              <a:rPr lang="ko-KR" altLang="en-US" dirty="0"/>
              <a:t>상호운용</a:t>
            </a:r>
            <a:r>
              <a:rPr lang="en-US" altLang="ko-KR" dirty="0"/>
              <a:t>/</a:t>
            </a:r>
            <a:r>
              <a:rPr lang="ko-KR" altLang="en-US" dirty="0"/>
              <a:t>협업 표준 지향</a:t>
            </a:r>
          </a:p>
          <a:p>
            <a:r>
              <a:rPr lang="ko-KR" altLang="en-US" b="1" dirty="0"/>
              <a:t>평가</a:t>
            </a:r>
            <a:r>
              <a:rPr lang="en-US" altLang="ko-KR" b="1" dirty="0"/>
              <a:t>/</a:t>
            </a:r>
            <a:r>
              <a:rPr lang="ko-KR" altLang="en-US" b="1" dirty="0"/>
              <a:t>관측</a:t>
            </a:r>
            <a:r>
              <a:rPr lang="en-US" altLang="ko-KR" b="1" dirty="0"/>
              <a:t>: trace-first + eval harness</a:t>
            </a:r>
            <a:endParaRPr lang="ko-KR" altLang="en-US" dirty="0"/>
          </a:p>
          <a:p>
            <a:pPr lvl="1"/>
            <a:r>
              <a:rPr lang="en-US" altLang="ko-KR" dirty="0"/>
              <a:t>eval harness: </a:t>
            </a:r>
            <a:r>
              <a:rPr lang="ko-KR" altLang="en-US" dirty="0"/>
              <a:t>자동 평가를 반복 실행하는 테스트 </a:t>
            </a:r>
            <a:r>
              <a:rPr lang="ko-KR" altLang="en-US" dirty="0" err="1"/>
              <a:t>하네스</a:t>
            </a:r>
            <a:r>
              <a:rPr lang="en-US" altLang="ko-KR" dirty="0"/>
              <a:t>(</a:t>
            </a:r>
            <a:r>
              <a:rPr lang="ko-KR" altLang="en-US" dirty="0"/>
              <a:t>회귀</a:t>
            </a:r>
            <a:r>
              <a:rPr lang="en-US" altLang="ko-KR" dirty="0"/>
              <a:t>/</a:t>
            </a:r>
            <a:r>
              <a:rPr lang="ko-KR" altLang="en-US" dirty="0"/>
              <a:t>비교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안전</a:t>
            </a:r>
            <a:r>
              <a:rPr lang="en-US" altLang="ko-KR" b="1" dirty="0"/>
              <a:t>: </a:t>
            </a:r>
            <a:r>
              <a:rPr lang="ko-KR" altLang="en-US" b="1" dirty="0"/>
              <a:t>고위험 액션은 </a:t>
            </a:r>
            <a:r>
              <a:rPr lang="en-US" altLang="ko-KR" b="1" dirty="0"/>
              <a:t>HITL(</a:t>
            </a:r>
            <a:r>
              <a:rPr lang="ko-KR" altLang="en-US" b="1" dirty="0"/>
              <a:t>승인</a:t>
            </a:r>
            <a:r>
              <a:rPr lang="en-US" altLang="ko-KR" b="1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: </a:t>
            </a:r>
            <a:r>
              <a:rPr lang="ko-KR" altLang="en-US" dirty="0"/>
              <a:t>실무에서 “오작동 </a:t>
            </a:r>
            <a:r>
              <a:rPr lang="ko-KR" altLang="en-US" dirty="0" err="1"/>
              <a:t>비용”이</a:t>
            </a:r>
            <a:r>
              <a:rPr lang="ko-KR" altLang="en-US" dirty="0"/>
              <a:t> 크므로 필수 패턴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 챕터</a:t>
            </a:r>
            <a:r>
              <a:rPr lang="en-US" altLang="ko-KR" dirty="0"/>
              <a:t>(</a:t>
            </a:r>
            <a:r>
              <a:rPr lang="ko-KR" altLang="en-US" dirty="0" err="1"/>
              <a:t>정의→식별→측정</a:t>
            </a:r>
            <a:r>
              <a:rPr lang="en-US" altLang="ko-KR" dirty="0"/>
              <a:t>/</a:t>
            </a:r>
            <a:r>
              <a:rPr lang="ko-KR" altLang="en-US" dirty="0" err="1"/>
              <a:t>거버넌스→범위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b="1" dirty="0"/>
              <a:t>실무 절차</a:t>
            </a:r>
            <a:r>
              <a:rPr lang="ko-KR" altLang="en-US" dirty="0"/>
              <a:t>로 압축한 체크리스트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단계별 해설</a:t>
            </a:r>
          </a:p>
          <a:p>
            <a:r>
              <a:rPr lang="ko-KR" altLang="en-US" b="1" dirty="0"/>
              <a:t>정의</a:t>
            </a:r>
            <a:r>
              <a:rPr lang="en-US" altLang="ko-KR" b="1" dirty="0"/>
              <a:t>(Define)</a:t>
            </a:r>
            <a:endParaRPr lang="ko-KR" altLang="en-US" dirty="0"/>
          </a:p>
          <a:p>
            <a:pPr lvl="1"/>
            <a:r>
              <a:rPr lang="en-US" altLang="ko-KR" dirty="0"/>
              <a:t>Top10 </a:t>
            </a:r>
            <a:r>
              <a:rPr lang="ko-KR" altLang="en-US" dirty="0"/>
              <a:t>특성 후보 → </a:t>
            </a:r>
            <a:r>
              <a:rPr lang="en-US" altLang="ko-KR" dirty="0"/>
              <a:t>QA </a:t>
            </a:r>
            <a:r>
              <a:rPr lang="ko-KR" altLang="en-US" dirty="0"/>
              <a:t>시나리오로 변환 → 최소 기준</a:t>
            </a:r>
            <a:r>
              <a:rPr lang="en-US" altLang="ko-KR" dirty="0"/>
              <a:t>(Guardrail) </a:t>
            </a:r>
            <a:r>
              <a:rPr lang="ko-KR" altLang="en-US" dirty="0"/>
              <a:t>설정</a:t>
            </a:r>
          </a:p>
          <a:p>
            <a:r>
              <a:rPr lang="ko-KR" altLang="en-US" b="1" dirty="0"/>
              <a:t>식별</a:t>
            </a:r>
            <a:r>
              <a:rPr lang="en-US" altLang="ko-KR" b="1" dirty="0"/>
              <a:t>(Identify)</a:t>
            </a:r>
            <a:endParaRPr lang="ko-KR" altLang="en-US" dirty="0"/>
          </a:p>
          <a:p>
            <a:pPr lvl="1"/>
            <a:r>
              <a:rPr lang="ko-KR" altLang="en-US" dirty="0"/>
              <a:t>워크숍</a:t>
            </a:r>
            <a:r>
              <a:rPr lang="en-US" altLang="ko-KR" dirty="0"/>
              <a:t>(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운영</a:t>
            </a:r>
            <a:r>
              <a:rPr lang="en-US" altLang="ko-KR" dirty="0"/>
              <a:t>/</a:t>
            </a:r>
            <a:r>
              <a:rPr lang="ko-KR" altLang="en-US" dirty="0"/>
              <a:t>제품</a:t>
            </a:r>
            <a:r>
              <a:rPr lang="en-US" altLang="ko-KR" dirty="0"/>
              <a:t>/</a:t>
            </a:r>
            <a:r>
              <a:rPr lang="ko-KR" altLang="en-US" dirty="0" err="1"/>
              <a:t>데이터오너</a:t>
            </a:r>
            <a:r>
              <a:rPr lang="ko-KR" altLang="en-US" dirty="0"/>
              <a:t> 포함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빈도</a:t>
            </a:r>
            <a:r>
              <a:rPr lang="en-US" altLang="ko-KR" dirty="0"/>
              <a:t>×</a:t>
            </a:r>
            <a:r>
              <a:rPr lang="ko-KR" altLang="en-US" dirty="0"/>
              <a:t>영향</a:t>
            </a:r>
            <a:r>
              <a:rPr lang="en-US" altLang="ko-KR" dirty="0"/>
              <a:t>×</a:t>
            </a:r>
            <a:r>
              <a:rPr lang="ko-KR" altLang="en-US" dirty="0"/>
              <a:t>리스크로 </a:t>
            </a:r>
            <a:r>
              <a:rPr lang="en-US" altLang="ko-KR" dirty="0"/>
              <a:t>Top5 </a:t>
            </a:r>
            <a:r>
              <a:rPr lang="ko-KR" altLang="en-US" dirty="0"/>
              <a:t>확정</a:t>
            </a:r>
          </a:p>
          <a:p>
            <a:pPr lvl="1"/>
            <a:r>
              <a:rPr lang="ko-KR" altLang="en-US" dirty="0"/>
              <a:t>도메인 언어 → 특성 언어로 번역</a:t>
            </a:r>
          </a:p>
          <a:p>
            <a:r>
              <a:rPr lang="ko-KR" altLang="en-US" b="1" dirty="0"/>
              <a:t>설계</a:t>
            </a:r>
            <a:r>
              <a:rPr lang="en-US" altLang="ko-KR" b="1" dirty="0"/>
              <a:t>/ADR</a:t>
            </a:r>
            <a:endParaRPr lang="ko-KR" altLang="en-US" dirty="0"/>
          </a:p>
          <a:p>
            <a:pPr lvl="1"/>
            <a:r>
              <a:rPr lang="ko-KR" altLang="en-US" dirty="0"/>
              <a:t>특성 ↔ 아키텍처 결정 매핑</a:t>
            </a:r>
          </a:p>
          <a:p>
            <a:pPr lvl="1"/>
            <a:r>
              <a:rPr lang="ko-KR" altLang="en-US" dirty="0"/>
              <a:t>트레이드오프 문서화</a:t>
            </a:r>
            <a:r>
              <a:rPr lang="en-US" altLang="ko-KR" dirty="0"/>
              <a:t>(ADR)</a:t>
            </a:r>
          </a:p>
          <a:p>
            <a:pPr lvl="1"/>
            <a:r>
              <a:rPr lang="ko-KR" altLang="en-US" dirty="0"/>
              <a:t>근거</a:t>
            </a:r>
            <a:r>
              <a:rPr lang="en-US" altLang="ko-KR" dirty="0"/>
              <a:t>: </a:t>
            </a:r>
            <a:r>
              <a:rPr lang="ko-KR" altLang="en-US" dirty="0"/>
              <a:t>신뢰성</a:t>
            </a:r>
            <a:r>
              <a:rPr lang="en-US" altLang="ko-KR" dirty="0"/>
              <a:t>/</a:t>
            </a:r>
            <a:r>
              <a:rPr lang="ko-KR" altLang="en-US" dirty="0"/>
              <a:t>확장성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비용</a:t>
            </a:r>
          </a:p>
          <a:p>
            <a:r>
              <a:rPr lang="ko-KR" altLang="en-US" b="1" dirty="0"/>
              <a:t>측정</a:t>
            </a:r>
            <a:r>
              <a:rPr lang="en-US" altLang="ko-KR" b="1" dirty="0"/>
              <a:t>/</a:t>
            </a:r>
            <a:r>
              <a:rPr lang="ko-KR" altLang="en-US" b="1" dirty="0"/>
              <a:t>거버넌스</a:t>
            </a:r>
            <a:endParaRPr lang="ko-KR" altLang="en-US" dirty="0"/>
          </a:p>
          <a:p>
            <a:pPr lvl="1"/>
            <a:r>
              <a:rPr lang="en-US" altLang="ko-KR" dirty="0"/>
              <a:t>Offline eval + Online SLO(</a:t>
            </a:r>
            <a:r>
              <a:rPr lang="ko-KR" altLang="en-US" dirty="0"/>
              <a:t>모니터링</a:t>
            </a:r>
            <a:r>
              <a:rPr lang="en-US" altLang="ko-KR" dirty="0"/>
              <a:t>) </a:t>
            </a:r>
            <a:r>
              <a:rPr lang="ko-KR" altLang="en-US" dirty="0"/>
              <a:t>병행</a:t>
            </a:r>
          </a:p>
          <a:p>
            <a:pPr lvl="1"/>
            <a:r>
              <a:rPr lang="ko-KR" altLang="en-US" dirty="0"/>
              <a:t>배포 파이프라인에 </a:t>
            </a:r>
            <a:r>
              <a:rPr lang="en-US" altLang="ko-KR" dirty="0"/>
              <a:t>Fitness Function(</a:t>
            </a:r>
            <a:r>
              <a:rPr lang="ko-KR" altLang="en-US" dirty="0"/>
              <a:t>자동 게이트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실패 시 차단</a:t>
            </a:r>
            <a:r>
              <a:rPr lang="en-US" altLang="ko-KR" dirty="0"/>
              <a:t>/</a:t>
            </a:r>
            <a:r>
              <a:rPr lang="ko-KR" altLang="en-US" dirty="0"/>
              <a:t>롤백</a:t>
            </a:r>
            <a:r>
              <a:rPr lang="en-US" altLang="ko-KR" dirty="0"/>
              <a:t>/</a:t>
            </a:r>
            <a:r>
              <a:rPr lang="ko-KR" altLang="en-US" dirty="0" err="1"/>
              <a:t>샌드박스</a:t>
            </a:r>
            <a:r>
              <a:rPr lang="ko-KR" altLang="en-US" dirty="0"/>
              <a:t> 실험</a:t>
            </a:r>
          </a:p>
          <a:p>
            <a:r>
              <a:rPr lang="ko-KR" altLang="en-US" b="1" dirty="0"/>
              <a:t>범위</a:t>
            </a:r>
            <a:r>
              <a:rPr lang="en-US" altLang="ko-KR" b="1" dirty="0"/>
              <a:t>/RACI</a:t>
            </a:r>
            <a:endParaRPr lang="ko-KR" altLang="en-US" dirty="0"/>
          </a:p>
          <a:p>
            <a:pPr lvl="1"/>
            <a:r>
              <a:rPr lang="ko-KR" altLang="en-US" dirty="0"/>
              <a:t>시스템</a:t>
            </a:r>
            <a:r>
              <a:rPr lang="en-US" altLang="ko-KR" dirty="0"/>
              <a:t>/</a:t>
            </a:r>
            <a:r>
              <a:rPr lang="ko-KR" altLang="en-US" dirty="0"/>
              <a:t>서비스</a:t>
            </a:r>
            <a:r>
              <a:rPr lang="en-US" altLang="ko-KR" dirty="0"/>
              <a:t>/</a:t>
            </a:r>
            <a:r>
              <a:rPr lang="ko-KR" altLang="en-US" dirty="0"/>
              <a:t>컴포넌트 경계 확정</a:t>
            </a:r>
          </a:p>
          <a:p>
            <a:pPr lvl="1"/>
            <a:r>
              <a:rPr lang="en-US" altLang="ko-KR" dirty="0"/>
              <a:t>RACI</a:t>
            </a:r>
            <a:r>
              <a:rPr lang="ko-KR" altLang="en-US" dirty="0"/>
              <a:t>로 책임</a:t>
            </a:r>
            <a:r>
              <a:rPr lang="en-US" altLang="ko-KR" dirty="0"/>
              <a:t>/</a:t>
            </a:r>
            <a:r>
              <a:rPr lang="ko-KR" altLang="en-US" dirty="0"/>
              <a:t>승인</a:t>
            </a:r>
            <a:r>
              <a:rPr lang="en-US" altLang="ko-KR" dirty="0"/>
              <a:t>/</a:t>
            </a:r>
            <a:r>
              <a:rPr lang="ko-KR" altLang="en-US" dirty="0"/>
              <a:t>협의</a:t>
            </a:r>
            <a:r>
              <a:rPr lang="en-US" altLang="ko-KR" dirty="0"/>
              <a:t>/</a:t>
            </a:r>
            <a:r>
              <a:rPr lang="ko-KR" altLang="en-US" dirty="0"/>
              <a:t>통보 확정</a:t>
            </a:r>
          </a:p>
          <a:p>
            <a:pPr lvl="1"/>
            <a:r>
              <a:rPr lang="ko-KR" altLang="en-US" dirty="0"/>
              <a:t>인터페이스 </a:t>
            </a:r>
            <a:r>
              <a:rPr lang="en-US" altLang="ko-KR" dirty="0"/>
              <a:t>SLO</a:t>
            </a:r>
            <a:r>
              <a:rPr lang="ko-KR" altLang="en-US" dirty="0"/>
              <a:t>와 에러 </a:t>
            </a:r>
            <a:r>
              <a:rPr lang="ko-KR" altLang="en-US" dirty="0" err="1"/>
              <a:t>버짓</a:t>
            </a:r>
            <a:r>
              <a:rPr lang="ko-KR" altLang="en-US" dirty="0"/>
              <a:t> 계약화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/>
              <a:t>인터페이스 </a:t>
            </a:r>
            <a:r>
              <a:rPr lang="en-US" altLang="ko-KR" b="1" dirty="0"/>
              <a:t>SLO</a:t>
            </a:r>
            <a:r>
              <a:rPr lang="ko-KR" altLang="en-US" b="1" dirty="0"/>
              <a:t>와 에러 </a:t>
            </a:r>
            <a:r>
              <a:rPr lang="ko-KR" altLang="en-US" b="1" dirty="0" err="1"/>
              <a:t>버짓</a:t>
            </a:r>
            <a:r>
              <a:rPr lang="ko-KR" altLang="en-US" b="1" dirty="0"/>
              <a:t> 계약화</a:t>
            </a:r>
          </a:p>
          <a:p>
            <a:r>
              <a:rPr lang="en-US" altLang="ko-KR" b="1" dirty="0"/>
              <a:t>1) </a:t>
            </a:r>
            <a:r>
              <a:rPr lang="ko-KR" altLang="en-US" b="1" dirty="0"/>
              <a:t>인터페이스 </a:t>
            </a:r>
            <a:r>
              <a:rPr lang="en-US" altLang="ko-KR" b="1" dirty="0"/>
              <a:t>SLO(Interface SLO)</a:t>
            </a:r>
          </a:p>
          <a:p>
            <a:r>
              <a:rPr lang="ko-KR" altLang="en-US" dirty="0"/>
              <a:t>“서비스 전체” </a:t>
            </a:r>
            <a:r>
              <a:rPr lang="en-US" altLang="ko-KR" dirty="0"/>
              <a:t>SLO</a:t>
            </a:r>
            <a:r>
              <a:rPr lang="ko-KR" altLang="en-US" dirty="0"/>
              <a:t>가 아니라 </a:t>
            </a:r>
            <a:r>
              <a:rPr lang="ko-KR" altLang="en-US" b="1" dirty="0"/>
              <a:t>서비스 간 인터페이스</a:t>
            </a:r>
            <a:r>
              <a:rPr lang="en-US" altLang="ko-KR" b="1" dirty="0"/>
              <a:t>(API/Tool)</a:t>
            </a:r>
            <a:r>
              <a:rPr lang="ko-KR" altLang="en-US" b="1" dirty="0"/>
              <a:t>별 </a:t>
            </a:r>
            <a:r>
              <a:rPr lang="en-US" altLang="ko-KR" b="1" dirty="0"/>
              <a:t>SLO</a:t>
            </a:r>
            <a:r>
              <a:rPr lang="ko-KR" altLang="en-US" dirty="0"/>
              <a:t>를 정하는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Orchestrator → Retriever API</a:t>
            </a:r>
          </a:p>
          <a:p>
            <a:pPr lvl="1"/>
            <a:r>
              <a:rPr lang="ko-KR" altLang="en-US" dirty="0"/>
              <a:t>성공률 </a:t>
            </a:r>
            <a:r>
              <a:rPr lang="en-US" altLang="ko-KR" dirty="0"/>
              <a:t>99.9%, p95 200ms</a:t>
            </a:r>
          </a:p>
          <a:p>
            <a:r>
              <a:rPr lang="en-US" altLang="ko-KR" dirty="0"/>
              <a:t>Orchestrator → Vector DB</a:t>
            </a:r>
          </a:p>
          <a:p>
            <a:pPr lvl="1"/>
            <a:r>
              <a:rPr lang="en-US" altLang="ko-KR" dirty="0"/>
              <a:t>p95 80ms, </a:t>
            </a:r>
            <a:r>
              <a:rPr lang="ko-KR" altLang="en-US" dirty="0"/>
              <a:t>타임아웃 </a:t>
            </a:r>
            <a:r>
              <a:rPr lang="en-US" altLang="ko-KR" dirty="0"/>
              <a:t>150ms</a:t>
            </a:r>
          </a:p>
          <a:p>
            <a:r>
              <a:rPr lang="en-US" altLang="ko-KR" dirty="0"/>
              <a:t>Orchestrator → LLM</a:t>
            </a:r>
          </a:p>
          <a:p>
            <a:pPr lvl="1"/>
            <a:r>
              <a:rPr lang="en-US" altLang="ko-KR" dirty="0"/>
              <a:t>TTFT p95 800ms, </a:t>
            </a:r>
            <a:r>
              <a:rPr lang="ko-KR" altLang="en-US" dirty="0"/>
              <a:t>전체 </a:t>
            </a:r>
            <a:r>
              <a:rPr lang="en-US" altLang="ko-KR" dirty="0"/>
              <a:t>p95 4s</a:t>
            </a:r>
          </a:p>
          <a:p>
            <a:r>
              <a:rPr lang="ko-KR" altLang="en-US" dirty="0"/>
              <a:t>이렇게 하면 장애</a:t>
            </a:r>
            <a:r>
              <a:rPr lang="en-US" altLang="ko-KR" dirty="0"/>
              <a:t>/</a:t>
            </a:r>
            <a:r>
              <a:rPr lang="ko-KR" altLang="en-US" dirty="0"/>
              <a:t>지연이 생겼을 때 “어느 인터페이스가 </a:t>
            </a:r>
            <a:r>
              <a:rPr lang="ko-KR" altLang="en-US" dirty="0" err="1"/>
              <a:t>원인인지”가</a:t>
            </a:r>
            <a:r>
              <a:rPr lang="ko-KR" altLang="en-US" dirty="0"/>
              <a:t> 빨라집니다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2) </a:t>
            </a:r>
            <a:r>
              <a:rPr lang="ko-KR" altLang="en-US" b="1" dirty="0"/>
              <a:t>에러 </a:t>
            </a:r>
            <a:r>
              <a:rPr lang="ko-KR" altLang="en-US" b="1" dirty="0" err="1"/>
              <a:t>버짓</a:t>
            </a:r>
            <a:r>
              <a:rPr lang="en-US" altLang="ko-KR" b="1" dirty="0"/>
              <a:t>(Error Budget) </a:t>
            </a:r>
            <a:r>
              <a:rPr lang="ko-KR" altLang="en-US" b="1" dirty="0"/>
              <a:t>계약화</a:t>
            </a:r>
          </a:p>
          <a:p>
            <a:r>
              <a:rPr lang="en-US" altLang="ko-KR" dirty="0"/>
              <a:t>SLO</a:t>
            </a:r>
            <a:r>
              <a:rPr lang="ko-KR" altLang="en-US" dirty="0"/>
              <a:t>가 </a:t>
            </a:r>
            <a:r>
              <a:rPr lang="en-US" altLang="ko-KR" dirty="0"/>
              <a:t>99.9%</a:t>
            </a:r>
            <a:r>
              <a:rPr lang="ko-KR" altLang="en-US" dirty="0"/>
              <a:t>면</a:t>
            </a:r>
            <a:r>
              <a:rPr lang="en-US" altLang="ko-KR" dirty="0"/>
              <a:t>, </a:t>
            </a:r>
            <a:r>
              <a:rPr lang="ko-KR" altLang="en-US" dirty="0"/>
              <a:t>허용 실패율은 </a:t>
            </a:r>
            <a:r>
              <a:rPr lang="en-US" altLang="ko-KR" dirty="0"/>
              <a:t>0.1%</a:t>
            </a:r>
          </a:p>
          <a:p>
            <a:r>
              <a:rPr lang="ko-KR" altLang="en-US" dirty="0"/>
              <a:t>이 “허용 실패</a:t>
            </a:r>
            <a:r>
              <a:rPr lang="en-US" altLang="ko-KR" dirty="0"/>
              <a:t>/</a:t>
            </a:r>
            <a:r>
              <a:rPr lang="ko-KR" altLang="en-US" dirty="0"/>
              <a:t>지연의 </a:t>
            </a:r>
            <a:r>
              <a:rPr lang="ko-KR" altLang="en-US" dirty="0" err="1"/>
              <a:t>총량”이</a:t>
            </a:r>
            <a:r>
              <a:rPr lang="ko-KR" altLang="en-US" dirty="0"/>
              <a:t> </a:t>
            </a:r>
            <a:r>
              <a:rPr lang="ko-KR" altLang="en-US" b="1" dirty="0"/>
              <a:t>에러 </a:t>
            </a:r>
            <a:r>
              <a:rPr lang="ko-KR" altLang="en-US" b="1" dirty="0" err="1"/>
              <a:t>버짓</a:t>
            </a:r>
            <a:r>
              <a:rPr lang="ko-KR" altLang="en-US" dirty="0" err="1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계약화란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에러 </a:t>
            </a:r>
            <a:r>
              <a:rPr lang="ko-KR" altLang="en-US" dirty="0" err="1"/>
              <a:t>버짓을</a:t>
            </a:r>
            <a:r>
              <a:rPr lang="ko-KR" altLang="en-US" dirty="0"/>
              <a:t> 많이 소모하는 팀</a:t>
            </a:r>
            <a:r>
              <a:rPr lang="en-US" altLang="ko-KR" dirty="0"/>
              <a:t>/</a:t>
            </a:r>
            <a:r>
              <a:rPr lang="ko-KR" altLang="en-US" dirty="0"/>
              <a:t>컴포넌트는 배포를 멈추고 안정화에 투자” 같은 운영 규칙을 **팀 간 합의</a:t>
            </a:r>
            <a:r>
              <a:rPr lang="en-US" altLang="ko-KR" dirty="0"/>
              <a:t>(</a:t>
            </a:r>
            <a:r>
              <a:rPr lang="ko-KR" altLang="en-US" dirty="0"/>
              <a:t>운영 계약</a:t>
            </a:r>
            <a:r>
              <a:rPr lang="en-US" altLang="ko-KR" dirty="0"/>
              <a:t>)**</a:t>
            </a:r>
            <a:r>
              <a:rPr lang="ko-KR" altLang="en-US" dirty="0"/>
              <a:t>로 만드는 것</a:t>
            </a:r>
          </a:p>
          <a:p>
            <a:pPr lvl="1"/>
            <a:r>
              <a:rPr lang="ko-KR" altLang="en-US" dirty="0"/>
              <a:t>즉 “릴리즈 속도 </a:t>
            </a:r>
            <a:r>
              <a:rPr lang="en-US" altLang="ko-KR" dirty="0"/>
              <a:t>vs </a:t>
            </a:r>
            <a:r>
              <a:rPr lang="ko-KR" altLang="en-US" dirty="0" err="1"/>
              <a:t>안정성”을</a:t>
            </a:r>
            <a:r>
              <a:rPr lang="ko-KR" altLang="en-US" dirty="0"/>
              <a:t> 감정이 아니라 </a:t>
            </a:r>
            <a:r>
              <a:rPr lang="ko-KR" altLang="en-US" dirty="0" err="1"/>
              <a:t>버짓으로</a:t>
            </a:r>
            <a:r>
              <a:rPr lang="ko-KR" altLang="en-US" dirty="0"/>
              <a:t> 조절합니다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멀티에이전트에서는</a:t>
            </a:r>
            <a:r>
              <a:rPr lang="ko-KR" altLang="en-US" dirty="0"/>
              <a:t> 특히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Retriever, Tool, LLM </a:t>
            </a:r>
            <a:r>
              <a:rPr lang="ko-KR" altLang="en-US" dirty="0"/>
              <a:t>각각이 에러 </a:t>
            </a:r>
            <a:r>
              <a:rPr lang="ko-KR" altLang="en-US" dirty="0" err="1"/>
              <a:t>버짓을</a:t>
            </a:r>
            <a:r>
              <a:rPr lang="ko-KR" altLang="en-US" dirty="0"/>
              <a:t> 갉아먹기 때문에</a:t>
            </a:r>
          </a:p>
          <a:p>
            <a:r>
              <a:rPr lang="ko-KR" altLang="en-US" b="1" dirty="0"/>
              <a:t>단계별</a:t>
            </a:r>
            <a:r>
              <a:rPr lang="en-US" altLang="ko-KR" b="1" dirty="0"/>
              <a:t>(</a:t>
            </a:r>
            <a:r>
              <a:rPr lang="ko-KR" altLang="en-US" b="1" dirty="0"/>
              <a:t>인터페이스별</a:t>
            </a:r>
            <a:r>
              <a:rPr lang="en-US" altLang="ko-KR" b="1" dirty="0"/>
              <a:t>) </a:t>
            </a:r>
            <a:r>
              <a:rPr lang="ko-KR" altLang="en-US" b="1" dirty="0" err="1"/>
              <a:t>버짓</a:t>
            </a:r>
            <a:r>
              <a:rPr lang="ko-KR" altLang="en-US" b="1" dirty="0"/>
              <a:t> 분해</a:t>
            </a:r>
            <a:r>
              <a:rPr lang="ko-KR" altLang="en-US" dirty="0"/>
              <a:t>를 해두면</a:t>
            </a:r>
            <a:r>
              <a:rPr lang="en-US" altLang="ko-KR" dirty="0"/>
              <a:t>, “</a:t>
            </a:r>
            <a:r>
              <a:rPr lang="ko-KR" altLang="en-US" dirty="0"/>
              <a:t>어디를 고쳐야 전체 </a:t>
            </a:r>
            <a:r>
              <a:rPr lang="en-US" altLang="ko-KR" dirty="0"/>
              <a:t>SLO</a:t>
            </a:r>
            <a:r>
              <a:rPr lang="ko-KR" altLang="en-US" dirty="0"/>
              <a:t>가 </a:t>
            </a:r>
            <a:r>
              <a:rPr lang="ko-KR" altLang="en-US" dirty="0" err="1"/>
              <a:t>회복되는지”가</a:t>
            </a:r>
            <a:r>
              <a:rPr lang="ko-KR" altLang="en-US" dirty="0"/>
              <a:t> </a:t>
            </a:r>
            <a:r>
              <a:rPr lang="ko-KR" altLang="en-US" dirty="0" err="1"/>
              <a:t>명확해집니다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이 슬라이드의 핵심 메시지</a:t>
            </a:r>
          </a:p>
          <a:p>
            <a:r>
              <a:rPr lang="ko-KR" altLang="en-US" dirty="0"/>
              <a:t>오늘 발표의 “한 문장 </a:t>
            </a:r>
            <a:r>
              <a:rPr lang="ko-KR" altLang="en-US" dirty="0" err="1"/>
              <a:t>요약”과</a:t>
            </a:r>
            <a:r>
              <a:rPr lang="ko-KR" altLang="en-US" dirty="0"/>
              <a:t> “질문 대응 </a:t>
            </a:r>
            <a:r>
              <a:rPr lang="ko-KR" altLang="en-US" dirty="0" err="1"/>
              <a:t>포인트”를</a:t>
            </a:r>
            <a:r>
              <a:rPr lang="ko-KR" altLang="en-US" dirty="0"/>
              <a:t> 한 장에 정리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왼쪽</a:t>
            </a:r>
            <a:r>
              <a:rPr lang="en-US" altLang="ko-KR" b="1" dirty="0"/>
              <a:t>: </a:t>
            </a:r>
            <a:r>
              <a:rPr lang="ko-KR" altLang="en-US" b="1" dirty="0"/>
              <a:t>핵심 개념</a:t>
            </a:r>
            <a:r>
              <a:rPr lang="en-US" altLang="ko-KR" b="1" dirty="0"/>
              <a:t>(</a:t>
            </a:r>
            <a:r>
              <a:rPr lang="ko-KR" altLang="en-US" b="1" dirty="0"/>
              <a:t>말 풀어주기</a:t>
            </a:r>
            <a:r>
              <a:rPr lang="en-US" altLang="ko-KR" b="1" dirty="0"/>
              <a:t>)</a:t>
            </a:r>
          </a:p>
          <a:p>
            <a:r>
              <a:rPr lang="ko-KR" altLang="en-US" b="1" dirty="0"/>
              <a:t>아키텍처 특성 </a:t>
            </a:r>
            <a:r>
              <a:rPr lang="en-US" altLang="ko-KR" b="1" dirty="0"/>
              <a:t>= ‘</a:t>
            </a:r>
            <a:r>
              <a:rPr lang="ko-KR" altLang="en-US" b="1" dirty="0"/>
              <a:t>측정 가능한 약속’</a:t>
            </a:r>
            <a:endParaRPr lang="ko-KR" altLang="en-US" dirty="0"/>
          </a:p>
          <a:p>
            <a:r>
              <a:rPr lang="ko-KR" altLang="en-US" dirty="0"/>
              <a:t>형용사가 아니라 </a:t>
            </a:r>
            <a:r>
              <a:rPr lang="ko-KR" altLang="en-US" b="1" dirty="0"/>
              <a:t>수치 기반 목표</a:t>
            </a:r>
            <a:endParaRPr lang="ko-KR" altLang="en-US" dirty="0"/>
          </a:p>
          <a:p>
            <a:r>
              <a:rPr lang="ko-KR" altLang="en-US" dirty="0"/>
              <a:t>설계</a:t>
            </a:r>
            <a:r>
              <a:rPr lang="en-US" altLang="ko-KR" dirty="0"/>
              <a:t>·</a:t>
            </a:r>
            <a:r>
              <a:rPr lang="ko-KR" altLang="en-US" dirty="0"/>
              <a:t>검증</a:t>
            </a:r>
            <a:r>
              <a:rPr lang="en-US" altLang="ko-KR" dirty="0"/>
              <a:t>·</a:t>
            </a:r>
            <a:r>
              <a:rPr lang="ko-KR" altLang="en-US" dirty="0"/>
              <a:t>운영의 공통 언어</a:t>
            </a:r>
          </a:p>
          <a:p>
            <a:r>
              <a:rPr lang="ko-KR" altLang="en-US" dirty="0"/>
              <a:t>트레이드오프를 명시적으로 문서화</a:t>
            </a:r>
          </a:p>
          <a:p>
            <a:r>
              <a:rPr lang="ko-KR" altLang="en-US" dirty="0" err="1"/>
              <a:t>비기능</a:t>
            </a:r>
            <a:r>
              <a:rPr lang="ko-KR" altLang="en-US" dirty="0"/>
              <a:t> 요구사항을 운영 지표로 전환</a:t>
            </a:r>
          </a:p>
          <a:p>
            <a:r>
              <a:rPr lang="ko-KR" altLang="en-US" b="1" dirty="0"/>
              <a:t>가운데</a:t>
            </a:r>
            <a:r>
              <a:rPr lang="en-US" altLang="ko-KR" b="1" dirty="0"/>
              <a:t>: 4</a:t>
            </a:r>
            <a:r>
              <a:rPr lang="ko-KR" altLang="en-US" b="1" dirty="0"/>
              <a:t>단계 프로세스</a:t>
            </a:r>
            <a:endParaRPr lang="en-US" altLang="ko-KR" b="1" dirty="0"/>
          </a:p>
          <a:p>
            <a:r>
              <a:rPr lang="ko-KR" altLang="en-US" dirty="0"/>
              <a:t>정의 → 시나리오</a:t>
            </a:r>
            <a:r>
              <a:rPr lang="en-US" altLang="ko-KR" dirty="0"/>
              <a:t>+</a:t>
            </a:r>
            <a:r>
              <a:rPr lang="ko-KR" altLang="en-US" dirty="0"/>
              <a:t>수치로 측정 가능하게</a:t>
            </a:r>
          </a:p>
          <a:p>
            <a:r>
              <a:rPr lang="ko-KR" altLang="en-US" dirty="0"/>
              <a:t>식별 → 이해관계자</a:t>
            </a:r>
            <a:r>
              <a:rPr lang="en-US" altLang="ko-KR" dirty="0"/>
              <a:t>·</a:t>
            </a:r>
            <a:r>
              <a:rPr lang="ko-KR" altLang="en-US" dirty="0"/>
              <a:t>시나리오 기반 우선순위</a:t>
            </a:r>
          </a:p>
          <a:p>
            <a:r>
              <a:rPr lang="ko-KR" altLang="en-US" dirty="0"/>
              <a:t>측정</a:t>
            </a:r>
            <a:r>
              <a:rPr lang="en-US" altLang="ko-KR" dirty="0"/>
              <a:t>/</a:t>
            </a:r>
            <a:r>
              <a:rPr lang="ko-KR" altLang="en-US" dirty="0"/>
              <a:t>거버넌스 → </a:t>
            </a:r>
            <a:r>
              <a:rPr lang="en-US" altLang="ko-KR" dirty="0"/>
              <a:t>SLI/SLO, Fitness Function</a:t>
            </a:r>
          </a:p>
          <a:p>
            <a:r>
              <a:rPr lang="ko-KR" altLang="en-US" dirty="0"/>
              <a:t>범위</a:t>
            </a:r>
            <a:r>
              <a:rPr lang="en-US" altLang="ko-KR" dirty="0"/>
              <a:t>/RACI → </a:t>
            </a:r>
            <a:r>
              <a:rPr lang="ko-KR" altLang="en-US" dirty="0"/>
              <a:t>시스템</a:t>
            </a:r>
            <a:r>
              <a:rPr lang="en-US" altLang="ko-KR" dirty="0"/>
              <a:t>/</a:t>
            </a:r>
            <a:r>
              <a:rPr lang="ko-KR" altLang="en-US" dirty="0"/>
              <a:t>서비스</a:t>
            </a:r>
            <a:r>
              <a:rPr lang="en-US" altLang="ko-KR" dirty="0"/>
              <a:t>/</a:t>
            </a:r>
            <a:r>
              <a:rPr lang="ko-KR" altLang="en-US" dirty="0"/>
              <a:t>컴포넌트 경계</a:t>
            </a:r>
          </a:p>
          <a:p>
            <a:r>
              <a:rPr lang="ko-KR" altLang="en-US" dirty="0"/>
              <a:t>“특성은 최소한만 선택</a:t>
            </a:r>
            <a:r>
              <a:rPr lang="en-US" altLang="ko-KR" dirty="0"/>
              <a:t>(</a:t>
            </a:r>
            <a:r>
              <a:rPr lang="ko-KR" altLang="en-US" dirty="0"/>
              <a:t>복잡도↑</a:t>
            </a:r>
            <a:r>
              <a:rPr lang="en-US" altLang="ko-KR" dirty="0"/>
              <a:t>)”</a:t>
            </a:r>
            <a:br>
              <a:rPr lang="en-US" altLang="ko-KR" dirty="0"/>
            </a:br>
            <a:r>
              <a:rPr lang="en-US" altLang="ko-KR" dirty="0"/>
              <a:t>→ Q&amp;A</a:t>
            </a:r>
            <a:r>
              <a:rPr lang="ko-KR" altLang="en-US" dirty="0"/>
              <a:t>에서 “왜 다 안 하냐</a:t>
            </a:r>
            <a:r>
              <a:rPr lang="en-US" altLang="ko-KR" dirty="0"/>
              <a:t>?” </a:t>
            </a:r>
            <a:r>
              <a:rPr lang="ko-KR" altLang="en-US" dirty="0"/>
              <a:t>물으면</a:t>
            </a:r>
            <a:r>
              <a:rPr lang="en-US" altLang="ko-KR" dirty="0"/>
              <a:t>:</a:t>
            </a:r>
            <a:br>
              <a:rPr lang="en-US" altLang="ko-KR" dirty="0"/>
            </a:br>
            <a:r>
              <a:rPr lang="en-US" altLang="ko-KR" dirty="0"/>
              <a:t>“</a:t>
            </a:r>
            <a:r>
              <a:rPr lang="ko-KR" altLang="en-US" dirty="0"/>
              <a:t>모든 것을 측정하면 비용</a:t>
            </a:r>
            <a:r>
              <a:rPr lang="en-US" altLang="ko-KR" dirty="0"/>
              <a:t>/</a:t>
            </a:r>
            <a:r>
              <a:rPr lang="ko-KR" altLang="en-US" dirty="0"/>
              <a:t>조직 복잡도가 폭증해서</a:t>
            </a:r>
            <a:r>
              <a:rPr lang="en-US" altLang="ko-KR" dirty="0"/>
              <a:t>, </a:t>
            </a:r>
            <a:r>
              <a:rPr lang="ko-KR" altLang="en-US" b="1" dirty="0"/>
              <a:t>핵심 </a:t>
            </a:r>
            <a:r>
              <a:rPr lang="en-US" altLang="ko-KR" b="1" dirty="0"/>
              <a:t>Top5</a:t>
            </a:r>
            <a:r>
              <a:rPr lang="ko-KR" altLang="en-US" b="1" dirty="0"/>
              <a:t>부터</a:t>
            </a:r>
            <a:r>
              <a:rPr lang="ko-KR" altLang="en-US" dirty="0"/>
              <a:t> 시작하는 것이 </a:t>
            </a:r>
            <a:r>
              <a:rPr lang="ko-KR" altLang="en-US" dirty="0" err="1"/>
              <a:t>현실적”이라고</a:t>
            </a:r>
            <a:r>
              <a:rPr lang="ko-KR" altLang="en-US" dirty="0"/>
              <a:t> 답하면 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오른쪽</a:t>
            </a:r>
            <a:r>
              <a:rPr lang="en-US" altLang="ko-KR" b="1" dirty="0"/>
              <a:t>: GenAI Multi-Agent </a:t>
            </a:r>
            <a:r>
              <a:rPr lang="ko-KR" altLang="en-US" b="1" dirty="0"/>
              <a:t>필수 요소</a:t>
            </a:r>
            <a:r>
              <a:rPr lang="en-US" altLang="ko-KR" b="1" dirty="0"/>
              <a:t>(</a:t>
            </a:r>
            <a:r>
              <a:rPr lang="ko-KR" altLang="en-US" b="1" dirty="0"/>
              <a:t>요즘 트렌드 관점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Trace-First</a:t>
            </a:r>
            <a:endParaRPr lang="ko-KR" altLang="en-US" dirty="0"/>
          </a:p>
          <a:p>
            <a:r>
              <a:rPr lang="en-US" altLang="ko-KR" b="1" dirty="0"/>
              <a:t>Evaluation</a:t>
            </a:r>
            <a:r>
              <a:rPr lang="en-US" altLang="ko-KR" dirty="0"/>
              <a:t>(offline/online </a:t>
            </a:r>
            <a:r>
              <a:rPr lang="ko-KR" altLang="en-US" dirty="0"/>
              <a:t>병행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MCP/A2A</a:t>
            </a:r>
            <a:endParaRPr lang="ko-KR" altLang="en-US" dirty="0"/>
          </a:p>
          <a:p>
            <a:r>
              <a:rPr lang="en-US" altLang="ko-KR" b="1" dirty="0"/>
              <a:t>Graph Orchestration</a:t>
            </a:r>
            <a:endParaRPr lang="ko-KR" altLang="en-US" dirty="0"/>
          </a:p>
          <a:p>
            <a:r>
              <a:rPr lang="ko-KR" altLang="en-US" b="1" dirty="0"/>
              <a:t>안전</a:t>
            </a:r>
            <a:r>
              <a:rPr lang="en-US" altLang="ko-KR" b="1" dirty="0"/>
              <a:t>: </a:t>
            </a:r>
            <a:r>
              <a:rPr lang="ko-KR" altLang="en-US" b="1" dirty="0"/>
              <a:t>고위험 액션은 </a:t>
            </a:r>
            <a:r>
              <a:rPr lang="en-US" altLang="ko-KR" b="1" dirty="0"/>
              <a:t>HITL</a:t>
            </a:r>
            <a:endParaRPr lang="ko-KR" altLang="en-US" dirty="0"/>
          </a:p>
          <a:p>
            <a:r>
              <a:rPr lang="ko-KR" altLang="en-US" b="1" dirty="0"/>
              <a:t>하단</a:t>
            </a:r>
            <a:r>
              <a:rPr lang="en-US" altLang="ko-KR" b="1" dirty="0"/>
              <a:t>: </a:t>
            </a:r>
            <a:r>
              <a:rPr lang="ko-KR" altLang="en-US" b="1" dirty="0"/>
              <a:t>추천 참고자료</a:t>
            </a:r>
            <a:r>
              <a:rPr lang="en-US" altLang="ko-KR" b="1" dirty="0"/>
              <a:t>/</a:t>
            </a:r>
            <a:r>
              <a:rPr lang="ko-KR" altLang="en-US" b="1" dirty="0"/>
              <a:t>실무 팁</a:t>
            </a:r>
          </a:p>
          <a:p>
            <a:r>
              <a:rPr lang="ko-KR" altLang="en-US" dirty="0"/>
              <a:t>책</a:t>
            </a:r>
            <a:r>
              <a:rPr lang="en-US" altLang="ko-KR" dirty="0"/>
              <a:t>/</a:t>
            </a:r>
            <a:r>
              <a:rPr lang="ko-KR" altLang="en-US" dirty="0"/>
              <a:t>가이드</a:t>
            </a:r>
            <a:r>
              <a:rPr lang="en-US" altLang="ko-KR" dirty="0"/>
              <a:t>/</a:t>
            </a:r>
            <a:r>
              <a:rPr lang="ko-KR" altLang="en-US" dirty="0"/>
              <a:t>표준</a:t>
            </a:r>
            <a:r>
              <a:rPr lang="en-US" altLang="ko-KR" dirty="0"/>
              <a:t>/</a:t>
            </a:r>
            <a:r>
              <a:rPr lang="ko-KR" altLang="en-US" dirty="0"/>
              <a:t>연구를 섞어 둔 “추가 학습 경로”</a:t>
            </a:r>
          </a:p>
          <a:p>
            <a:r>
              <a:rPr lang="ko-KR" altLang="en-US" dirty="0"/>
              <a:t>실무 팁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최소 특성 선택</a:t>
            </a:r>
          </a:p>
          <a:p>
            <a:pPr lvl="1"/>
            <a:r>
              <a:rPr lang="ko-KR" altLang="en-US" dirty="0"/>
              <a:t>시나리오</a:t>
            </a:r>
            <a:r>
              <a:rPr lang="en-US" altLang="ko-KR" dirty="0"/>
              <a:t>+</a:t>
            </a:r>
            <a:r>
              <a:rPr lang="ko-KR" altLang="en-US" dirty="0"/>
              <a:t>수치로 정의</a:t>
            </a:r>
          </a:p>
          <a:p>
            <a:pPr lvl="1"/>
            <a:r>
              <a:rPr lang="ko-KR" altLang="en-US" dirty="0"/>
              <a:t>이해관계자 워크숍 필수</a:t>
            </a:r>
          </a:p>
          <a:p>
            <a:pPr lvl="1"/>
            <a:r>
              <a:rPr lang="ko-KR" altLang="en-US" dirty="0"/>
              <a:t>배포 파이프라인에 품질 게이트 포함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574D5-B1F3-DB57-FFA9-A56ACC004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095B6-E136-BBB7-49AE-86AD48C99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2D03A-9132-A60F-9A48-695D87767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E0F6F-7B80-7801-657B-705A52910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7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슬라이드는 “기능 요구사항만으로는 시스템이 성공하지 </a:t>
            </a:r>
            <a:r>
              <a:rPr lang="ko-KR" altLang="en-US" dirty="0" err="1"/>
              <a:t>않는다”는</a:t>
            </a:r>
            <a:r>
              <a:rPr lang="ko-KR" altLang="en-US" dirty="0"/>
              <a:t> 문제의식을 제시합니다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기능 요구사항</a:t>
            </a:r>
            <a:r>
              <a:rPr lang="ko-KR" altLang="en-US" dirty="0"/>
              <a:t>은 “무엇을 한다</a:t>
            </a:r>
            <a:r>
              <a:rPr lang="en-US" altLang="ko-KR" dirty="0"/>
              <a:t>(what)”</a:t>
            </a:r>
            <a:r>
              <a:rPr lang="ko-KR" altLang="en-US" dirty="0"/>
              <a:t>에 집중하지만</a:t>
            </a:r>
            <a:r>
              <a:rPr lang="en-US" altLang="ko-KR" dirty="0"/>
              <a:t>, </a:t>
            </a:r>
            <a:r>
              <a:rPr lang="ko-KR" altLang="en-US" dirty="0"/>
              <a:t>실제 실패 원인은 보통 **</a:t>
            </a:r>
            <a:r>
              <a:rPr lang="ko-KR" altLang="en-US" dirty="0" err="1"/>
              <a:t>비기능</a:t>
            </a:r>
            <a:r>
              <a:rPr lang="en-US" altLang="ko-KR" dirty="0"/>
              <a:t>(Non-functional)**</a:t>
            </a:r>
            <a:r>
              <a:rPr lang="ko-KR" altLang="en-US" dirty="0"/>
              <a:t>에서 발생합니다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느려서 이탈</a:t>
            </a:r>
            <a:r>
              <a:rPr lang="en-US" altLang="ko-KR" dirty="0"/>
              <a:t>, </a:t>
            </a:r>
            <a:r>
              <a:rPr lang="ko-KR" altLang="en-US" dirty="0"/>
              <a:t>장애 복구 불가</a:t>
            </a:r>
            <a:r>
              <a:rPr lang="en-US" altLang="ko-KR" dirty="0"/>
              <a:t>, </a:t>
            </a:r>
            <a:r>
              <a:rPr lang="ko-KR" altLang="en-US" dirty="0"/>
              <a:t>보안 사고</a:t>
            </a:r>
            <a:r>
              <a:rPr lang="en-US" altLang="ko-KR" dirty="0"/>
              <a:t>, </a:t>
            </a:r>
            <a:r>
              <a:rPr lang="ko-KR" altLang="en-US" dirty="0"/>
              <a:t>비용 폭증 등</a:t>
            </a:r>
          </a:p>
          <a:p>
            <a:r>
              <a:rPr lang="ko-KR" altLang="en-US" b="1" dirty="0"/>
              <a:t>아키텍처 특성의 역할</a:t>
            </a:r>
            <a:endParaRPr lang="ko-KR" altLang="en-US" dirty="0"/>
          </a:p>
          <a:p>
            <a:r>
              <a:rPr lang="ko-KR" altLang="en-US" dirty="0"/>
              <a:t>설계 의사결정의 기준이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검증 가능한 </a:t>
            </a:r>
            <a:r>
              <a:rPr lang="ko-KR" altLang="en-US" dirty="0" err="1"/>
              <a:t>목표”로</a:t>
            </a:r>
            <a:r>
              <a:rPr lang="ko-KR" altLang="en-US" dirty="0"/>
              <a:t> 바꾸기 때문에 운영</a:t>
            </a:r>
            <a:r>
              <a:rPr lang="en-US" altLang="ko-KR" dirty="0"/>
              <a:t>(SLI/SLO)</a:t>
            </a:r>
            <a:r>
              <a:rPr lang="ko-KR" altLang="en-US" dirty="0"/>
              <a:t>과 연결됩니다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SLI / SLO </a:t>
            </a:r>
            <a:r>
              <a:rPr lang="ko-KR" altLang="en-US" b="1" dirty="0"/>
              <a:t>용어</a:t>
            </a:r>
            <a:endParaRPr lang="ko-KR" altLang="en-US" dirty="0"/>
          </a:p>
          <a:p>
            <a:r>
              <a:rPr lang="en-US" altLang="ko-KR" b="1" dirty="0"/>
              <a:t>SLI(Service Level Indicator)</a:t>
            </a:r>
            <a:r>
              <a:rPr lang="en-US" altLang="ko-KR" dirty="0"/>
              <a:t>: </a:t>
            </a:r>
            <a:r>
              <a:rPr lang="ko-KR" altLang="en-US" dirty="0"/>
              <a:t>서비스 품질을 측정하는 지표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p95 </a:t>
            </a:r>
            <a:r>
              <a:rPr lang="ko-KR" altLang="en-US" dirty="0"/>
              <a:t>지연시간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SLO(Service Level Objective)</a:t>
            </a:r>
            <a:r>
              <a:rPr lang="en-US" altLang="ko-KR" dirty="0"/>
              <a:t>: </a:t>
            </a:r>
            <a:r>
              <a:rPr lang="ko-KR" altLang="en-US" dirty="0"/>
              <a:t>그 지표의 </a:t>
            </a:r>
            <a:r>
              <a:rPr lang="ko-KR" altLang="en-US" dirty="0" err="1"/>
              <a:t>목표값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p95 2</a:t>
            </a:r>
            <a:r>
              <a:rPr lang="ko-KR" altLang="en-US" dirty="0"/>
              <a:t>초 이하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아래 그림</a:t>
            </a:r>
            <a:r>
              <a:rPr lang="en-US" altLang="ko-KR" dirty="0"/>
              <a:t>(“</a:t>
            </a:r>
            <a:r>
              <a:rPr lang="ko-KR" altLang="en-US" dirty="0"/>
              <a:t>기능 요구사항 → 개발 → </a:t>
            </a:r>
            <a:r>
              <a:rPr lang="ko-KR" altLang="en-US" dirty="0" err="1"/>
              <a:t>비기능</a:t>
            </a:r>
            <a:r>
              <a:rPr lang="ko-KR" altLang="en-US" dirty="0"/>
              <a:t> 실패”</a:t>
            </a:r>
            <a:r>
              <a:rPr lang="en-US" altLang="ko-KR" dirty="0"/>
              <a:t>)</a:t>
            </a:r>
            <a:r>
              <a:rPr lang="ko-KR" altLang="en-US" dirty="0"/>
              <a:t>은</a:t>
            </a:r>
            <a:br>
              <a:rPr lang="ko-KR" altLang="en-US" dirty="0"/>
            </a:br>
            <a:r>
              <a:rPr lang="ko-KR" altLang="en-US" b="1" dirty="0"/>
              <a:t>기능만 보고 개발하면 결국 비기능에서 실패한다</a:t>
            </a:r>
            <a:r>
              <a:rPr lang="ko-KR" altLang="en-US" dirty="0"/>
              <a:t>는 흐름을 단순하게 보여줍니다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ch04~ch07</a:t>
            </a:r>
            <a:r>
              <a:rPr lang="ko-KR" altLang="en-US" dirty="0"/>
              <a:t>을 한 장에 요약한 지도 역할 슬라이드입니다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핵심은 </a:t>
            </a:r>
            <a:r>
              <a:rPr lang="ko-KR" altLang="en-US" b="1" dirty="0"/>
              <a:t>“</a:t>
            </a:r>
            <a:r>
              <a:rPr lang="ko-KR" altLang="en-US" b="1" dirty="0" err="1"/>
              <a:t>형용사”를</a:t>
            </a:r>
            <a:r>
              <a:rPr lang="ko-KR" altLang="en-US" b="1" dirty="0"/>
              <a:t> “측정 가능한 </a:t>
            </a:r>
            <a:r>
              <a:rPr lang="ko-KR" altLang="en-US" b="1" dirty="0" err="1"/>
              <a:t>약속”으로</a:t>
            </a:r>
            <a:r>
              <a:rPr lang="ko-KR" altLang="en-US" b="1" dirty="0"/>
              <a:t> 바꾸는 실무적 체인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ch04 </a:t>
            </a:r>
            <a:r>
              <a:rPr lang="ko-KR" altLang="en-US" b="1" dirty="0"/>
              <a:t>정의</a:t>
            </a:r>
            <a:r>
              <a:rPr lang="en-US" altLang="ko-KR" b="1" dirty="0"/>
              <a:t>(Definition)</a:t>
            </a:r>
            <a:r>
              <a:rPr lang="en-US" altLang="ko-KR" dirty="0"/>
              <a:t>: “</a:t>
            </a:r>
            <a:r>
              <a:rPr lang="ko-KR" altLang="en-US" dirty="0"/>
              <a:t>빠르다</a:t>
            </a:r>
            <a:r>
              <a:rPr lang="en-US" altLang="ko-KR" dirty="0"/>
              <a:t>/</a:t>
            </a:r>
            <a:r>
              <a:rPr lang="ko-KR" altLang="en-US" dirty="0"/>
              <a:t>안전하다” 같은 모호함 제거</a:t>
            </a:r>
          </a:p>
          <a:p>
            <a:r>
              <a:rPr lang="en-US" altLang="ko-KR" b="1" dirty="0"/>
              <a:t>ch05 </a:t>
            </a:r>
            <a:r>
              <a:rPr lang="ko-KR" altLang="en-US" b="1" dirty="0"/>
              <a:t>식별</a:t>
            </a:r>
            <a:r>
              <a:rPr lang="en-US" altLang="ko-KR" b="1" dirty="0"/>
              <a:t>(Identification)</a:t>
            </a:r>
            <a:r>
              <a:rPr lang="en-US" altLang="ko-KR" dirty="0"/>
              <a:t>: </a:t>
            </a:r>
            <a:r>
              <a:rPr lang="ko-KR" altLang="en-US" dirty="0"/>
              <a:t>이해관계자 중심으로 무엇이 중요한지 우선순위화</a:t>
            </a:r>
          </a:p>
          <a:p>
            <a:r>
              <a:rPr lang="en-US" altLang="ko-KR" b="1" dirty="0"/>
              <a:t>ch06 </a:t>
            </a:r>
            <a:r>
              <a:rPr lang="ko-KR" altLang="en-US" b="1" dirty="0"/>
              <a:t>측정</a:t>
            </a:r>
            <a:r>
              <a:rPr lang="en-US" altLang="ko-KR" b="1" dirty="0"/>
              <a:t>/</a:t>
            </a:r>
            <a:r>
              <a:rPr lang="ko-KR" altLang="en-US" b="1" dirty="0"/>
              <a:t>거버넌스</a:t>
            </a:r>
            <a:r>
              <a:rPr lang="en-US" altLang="ko-KR" dirty="0"/>
              <a:t>: </a:t>
            </a:r>
            <a:r>
              <a:rPr lang="ko-KR" altLang="en-US" dirty="0"/>
              <a:t>감</a:t>
            </a:r>
            <a:r>
              <a:rPr lang="en-US" altLang="ko-KR" dirty="0"/>
              <a:t>(</a:t>
            </a:r>
            <a:r>
              <a:rPr lang="ko-KR" altLang="en-US" dirty="0"/>
              <a:t>느낌</a:t>
            </a:r>
            <a:r>
              <a:rPr lang="en-US" altLang="ko-KR" dirty="0"/>
              <a:t>)</a:t>
            </a:r>
            <a:r>
              <a:rPr lang="ko-KR" altLang="en-US" dirty="0"/>
              <a:t>을 지표로 바꾸고 자동화 게이트로 유지</a:t>
            </a:r>
          </a:p>
          <a:p>
            <a:r>
              <a:rPr lang="en-US" altLang="ko-KR" b="1" dirty="0"/>
              <a:t>ch07 </a:t>
            </a:r>
            <a:r>
              <a:rPr lang="ko-KR" altLang="en-US" b="1" dirty="0"/>
              <a:t>범위</a:t>
            </a:r>
            <a:r>
              <a:rPr lang="en-US" altLang="ko-KR" b="1" dirty="0"/>
              <a:t>(Scope)</a:t>
            </a:r>
            <a:r>
              <a:rPr lang="en-US" altLang="ko-KR" dirty="0"/>
              <a:t>: </a:t>
            </a:r>
            <a:r>
              <a:rPr lang="ko-KR" altLang="en-US" dirty="0"/>
              <a:t>적용 경계와 책임</a:t>
            </a:r>
            <a:r>
              <a:rPr lang="en-US" altLang="ko-KR" dirty="0"/>
              <a:t>(</a:t>
            </a:r>
            <a:r>
              <a:rPr lang="ko-KR" altLang="en-US" dirty="0"/>
              <a:t>누가 관리</a:t>
            </a:r>
            <a:r>
              <a:rPr lang="en-US" altLang="ko-KR" dirty="0"/>
              <a:t>?)</a:t>
            </a:r>
            <a:r>
              <a:rPr lang="ko-KR" altLang="en-US" dirty="0"/>
              <a:t>을 명확히 함</a:t>
            </a:r>
          </a:p>
          <a:p>
            <a:r>
              <a:rPr lang="ko-KR" altLang="en-US" dirty="0"/>
              <a:t>하단 문구처럼 결국 이 네 장은 </a:t>
            </a:r>
            <a:r>
              <a:rPr lang="ko-KR" altLang="en-US" b="1" dirty="0"/>
              <a:t>정의 → 식별 → 측정</a:t>
            </a:r>
            <a:r>
              <a:rPr lang="en-US" altLang="ko-KR" b="1" dirty="0"/>
              <a:t>/</a:t>
            </a:r>
            <a:r>
              <a:rPr lang="ko-KR" altLang="en-US" b="1" dirty="0"/>
              <a:t>거버넌스 → 범위</a:t>
            </a:r>
            <a:r>
              <a:rPr lang="ko-KR" altLang="en-US" dirty="0"/>
              <a:t>로 이어지는 실행 체인을 형성합니다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장의 핵심은 “아키텍처 특성 </a:t>
            </a:r>
            <a:r>
              <a:rPr lang="ko-KR" altLang="en-US" dirty="0" err="1"/>
              <a:t>정의”에서</a:t>
            </a:r>
            <a:r>
              <a:rPr lang="ko-KR" altLang="en-US" dirty="0"/>
              <a:t> 가장 흔한 실패가 **‘형용사 남발’**이라는 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빠르게</a:t>
            </a:r>
            <a:r>
              <a:rPr lang="en-US" altLang="ko-KR" dirty="0"/>
              <a:t>, </a:t>
            </a:r>
            <a:r>
              <a:rPr lang="ko-KR" altLang="en-US" dirty="0"/>
              <a:t>안전하게</a:t>
            </a:r>
            <a:r>
              <a:rPr lang="en-US" altLang="ko-KR" dirty="0"/>
              <a:t>, </a:t>
            </a:r>
            <a:r>
              <a:rPr lang="ko-KR" altLang="en-US" dirty="0"/>
              <a:t>확장 가능하게</a:t>
            </a:r>
            <a:r>
              <a:rPr lang="en-US" altLang="ko-KR" dirty="0"/>
              <a:t>…</a:t>
            </a:r>
            <a:r>
              <a:rPr lang="ko-KR" altLang="en-US" dirty="0"/>
              <a:t>라고 쓰면 멋있지만</a:t>
            </a:r>
            <a:br>
              <a:rPr lang="ko-KR" altLang="en-US" dirty="0"/>
            </a:br>
            <a:r>
              <a:rPr lang="ko-KR" altLang="en-US" b="1" dirty="0"/>
              <a:t>측정</a:t>
            </a:r>
            <a:r>
              <a:rPr lang="en-US" altLang="ko-KR" b="1" dirty="0"/>
              <a:t>/</a:t>
            </a:r>
            <a:r>
              <a:rPr lang="ko-KR" altLang="en-US" b="1" dirty="0"/>
              <a:t>검증이 불가능</a:t>
            </a:r>
            <a:r>
              <a:rPr lang="ko-KR" altLang="en-US" dirty="0"/>
              <a:t>해지고</a:t>
            </a:r>
            <a:r>
              <a:rPr lang="en-US" altLang="ko-KR" dirty="0"/>
              <a:t>, </a:t>
            </a:r>
            <a:r>
              <a:rPr lang="ko-KR" altLang="en-US" dirty="0"/>
              <a:t>설계 논쟁만 늘고</a:t>
            </a:r>
            <a:r>
              <a:rPr lang="en-US" altLang="ko-KR" dirty="0"/>
              <a:t>, </a:t>
            </a:r>
            <a:r>
              <a:rPr lang="ko-KR" altLang="en-US" dirty="0"/>
              <a:t>운영에서 무너집니다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정의의 목표 </a:t>
            </a:r>
            <a:r>
              <a:rPr lang="en-US" altLang="ko-KR" b="1" dirty="0"/>
              <a:t>3</a:t>
            </a:r>
            <a:r>
              <a:rPr lang="ko-KR" altLang="en-US" b="1" dirty="0"/>
              <a:t>가지</a:t>
            </a:r>
            <a:endParaRPr lang="ko-KR" altLang="en-US" dirty="0"/>
          </a:p>
          <a:p>
            <a:r>
              <a:rPr lang="en-US" altLang="ko-KR" b="1" dirty="0"/>
              <a:t>Measurable(</a:t>
            </a:r>
            <a:r>
              <a:rPr lang="ko-KR" altLang="en-US" b="1" dirty="0"/>
              <a:t>측정 가능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숫자로 표현 가능해야 함</a:t>
            </a:r>
          </a:p>
          <a:p>
            <a:r>
              <a:rPr lang="en-US" altLang="ko-KR" b="1" dirty="0"/>
              <a:t>Testable(</a:t>
            </a:r>
            <a:r>
              <a:rPr lang="ko-KR" altLang="en-US" b="1" dirty="0"/>
              <a:t>검증 가능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테스트</a:t>
            </a:r>
            <a:r>
              <a:rPr lang="en-US" altLang="ko-KR" dirty="0"/>
              <a:t>/</a:t>
            </a:r>
            <a:r>
              <a:rPr lang="ko-KR" altLang="en-US" dirty="0"/>
              <a:t>측정으로 확인 가능해야 함</a:t>
            </a:r>
          </a:p>
          <a:p>
            <a:r>
              <a:rPr lang="en-US" altLang="ko-KR" b="1" dirty="0"/>
              <a:t>Actionable(</a:t>
            </a:r>
            <a:r>
              <a:rPr lang="ko-KR" altLang="en-US" b="1" dirty="0"/>
              <a:t>행동 가능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결과가 설계</a:t>
            </a:r>
            <a:r>
              <a:rPr lang="en-US" altLang="ko-KR" dirty="0"/>
              <a:t>/</a:t>
            </a:r>
            <a:r>
              <a:rPr lang="ko-KR" altLang="en-US" dirty="0"/>
              <a:t>운영 의사결정으로 이어져야 함</a:t>
            </a:r>
          </a:p>
          <a:p>
            <a:r>
              <a:rPr lang="ko-KR" altLang="en-US" dirty="0"/>
              <a:t>오른쪽 그림</a:t>
            </a:r>
            <a:r>
              <a:rPr lang="en-US" altLang="ko-KR" dirty="0"/>
              <a:t>(“</a:t>
            </a:r>
            <a:r>
              <a:rPr lang="ko-KR" altLang="en-US" dirty="0"/>
              <a:t>도메인과 무관한 설계 고려사항 → 설계 구조적 측면에 영향 → 성공에 필수적”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아키텍처 특성은 </a:t>
            </a:r>
            <a:r>
              <a:rPr lang="ko-KR" altLang="en-US" b="1" dirty="0"/>
              <a:t>업무 도메인 기능과 별개로</a:t>
            </a:r>
            <a:r>
              <a:rPr lang="ko-KR" altLang="en-US" dirty="0"/>
              <a:t> 시스템 구조를 바꾸는 핵심 요인이고</a:t>
            </a:r>
            <a:endParaRPr lang="en-US" altLang="ko-KR" dirty="0"/>
          </a:p>
          <a:p>
            <a:r>
              <a:rPr lang="ko-KR" altLang="en-US" b="1" dirty="0"/>
              <a:t>성공에 필수일 때만</a:t>
            </a:r>
            <a:r>
              <a:rPr lang="ko-KR" altLang="en-US" dirty="0"/>
              <a:t> ‘아키텍처 </a:t>
            </a:r>
            <a:r>
              <a:rPr lang="ko-KR" altLang="en-US" dirty="0" err="1"/>
              <a:t>특성’으로</a:t>
            </a:r>
            <a:r>
              <a:rPr lang="ko-KR" altLang="en-US" dirty="0"/>
              <a:t> 간주한다는 뜻입니다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Actionable(</a:t>
            </a:r>
            <a:r>
              <a:rPr lang="ko-KR" altLang="en-US" b="1" dirty="0"/>
              <a:t>행동 가능</a:t>
            </a:r>
            <a:r>
              <a:rPr lang="en-US" altLang="ko-KR" b="1" dirty="0"/>
              <a:t>) = “</a:t>
            </a:r>
            <a:r>
              <a:rPr lang="ko-KR" altLang="en-US" b="1" dirty="0"/>
              <a:t>측정치가 ‘</a:t>
            </a:r>
            <a:r>
              <a:rPr lang="ko-KR" altLang="en-US" b="1" dirty="0" err="1"/>
              <a:t>결정’을</a:t>
            </a:r>
            <a:r>
              <a:rPr lang="ko-KR" altLang="en-US" b="1" dirty="0"/>
              <a:t> 자동</a:t>
            </a:r>
            <a:r>
              <a:rPr lang="en-US" altLang="ko-KR" b="1" dirty="0"/>
              <a:t>/</a:t>
            </a:r>
            <a:r>
              <a:rPr lang="ko-KR" altLang="en-US" b="1" dirty="0"/>
              <a:t>반자동으로 유도”</a:t>
            </a:r>
          </a:p>
          <a:p>
            <a:r>
              <a:rPr lang="ko-KR" altLang="en-US" dirty="0"/>
              <a:t>“행동 </a:t>
            </a:r>
            <a:r>
              <a:rPr lang="ko-KR" altLang="en-US" dirty="0" err="1"/>
              <a:t>가능”은</a:t>
            </a:r>
            <a:r>
              <a:rPr lang="ko-KR" altLang="en-US" dirty="0"/>
              <a:t> 단순히 </a:t>
            </a:r>
            <a:r>
              <a:rPr lang="ko-KR" altLang="en-US" b="1" dirty="0"/>
              <a:t>지표를 만든다</a:t>
            </a:r>
            <a:r>
              <a:rPr lang="ko-KR" altLang="en-US" dirty="0"/>
              <a:t>가 아니라</a:t>
            </a:r>
            <a:r>
              <a:rPr lang="en-US" altLang="ko-KR" dirty="0"/>
              <a:t>, </a:t>
            </a:r>
            <a:r>
              <a:rPr lang="ko-KR" altLang="en-US" dirty="0"/>
              <a:t>그 지표가 </a:t>
            </a:r>
            <a:r>
              <a:rPr lang="ko-KR" altLang="en-US" b="1" dirty="0"/>
              <a:t>설계</a:t>
            </a:r>
            <a:r>
              <a:rPr lang="en-US" altLang="ko-KR" b="1" dirty="0"/>
              <a:t>/</a:t>
            </a:r>
            <a:r>
              <a:rPr lang="ko-KR" altLang="en-US" b="1" dirty="0"/>
              <a:t>운영 의사결정의 트리거</a:t>
            </a:r>
            <a:r>
              <a:rPr lang="ko-KR" altLang="en-US" dirty="0"/>
              <a:t>가 되도록 연결한다는 뜻입니다</a:t>
            </a:r>
            <a:r>
              <a:rPr lang="en-US" altLang="ko-KR" dirty="0"/>
              <a:t>. </a:t>
            </a:r>
            <a:r>
              <a:rPr lang="ko-KR" altLang="en-US" dirty="0"/>
              <a:t>보통 아래 </a:t>
            </a:r>
            <a:r>
              <a:rPr lang="en-US" altLang="ko-KR" dirty="0"/>
              <a:t>3</a:t>
            </a:r>
            <a:r>
              <a:rPr lang="ko-KR" altLang="en-US" dirty="0"/>
              <a:t>단계로 구체화됩니다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의사결정 규칙을 먼저 만든다</a:t>
            </a:r>
            <a:r>
              <a:rPr lang="en-US" altLang="ko-KR" b="1" dirty="0"/>
              <a:t>(</a:t>
            </a:r>
            <a:r>
              <a:rPr lang="ko-KR" altLang="en-US" b="1" dirty="0"/>
              <a:t>정책</a:t>
            </a:r>
            <a:r>
              <a:rPr lang="en-US" altLang="ko-KR" b="1" dirty="0"/>
              <a:t>/</a:t>
            </a:r>
            <a:r>
              <a:rPr lang="ko-KR" altLang="en-US" b="1" dirty="0" err="1"/>
              <a:t>런북</a:t>
            </a:r>
            <a:r>
              <a:rPr lang="en-US" altLang="ko-KR" b="1" dirty="0"/>
              <a:t>)</a:t>
            </a:r>
            <a:endParaRPr lang="ko-KR" altLang="en-US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p95 latency &gt; 2s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분 지속되면</a:t>
            </a:r>
            <a:br>
              <a:rPr lang="ko-KR" altLang="en-US" dirty="0"/>
            </a:br>
            <a:r>
              <a:rPr lang="ko-KR" altLang="en-US" dirty="0"/>
              <a:t>→ </a:t>
            </a:r>
            <a:r>
              <a:rPr lang="en-US" altLang="ko-KR" dirty="0"/>
              <a:t>(A) </a:t>
            </a:r>
            <a:r>
              <a:rPr lang="en-US" altLang="ko-KR" dirty="0" err="1"/>
              <a:t>rerank</a:t>
            </a:r>
            <a:r>
              <a:rPr lang="en-US" altLang="ko-KR" dirty="0"/>
              <a:t> </a:t>
            </a:r>
            <a:r>
              <a:rPr lang="ko-KR" altLang="en-US" dirty="0"/>
              <a:t>단계 생략</a:t>
            </a:r>
            <a:r>
              <a:rPr lang="en-US" altLang="ko-KR" dirty="0"/>
              <a:t>, (B) top-k </a:t>
            </a:r>
            <a:r>
              <a:rPr lang="ko-KR" altLang="en-US" dirty="0"/>
              <a:t>축소</a:t>
            </a:r>
            <a:r>
              <a:rPr lang="en-US" altLang="ko-KR" dirty="0"/>
              <a:t>, (C) </a:t>
            </a:r>
            <a:r>
              <a:rPr lang="ko-KR" altLang="en-US" dirty="0"/>
              <a:t>모델을 </a:t>
            </a:r>
            <a:r>
              <a:rPr lang="en-US" altLang="ko-KR" dirty="0"/>
              <a:t>cheaper </a:t>
            </a:r>
            <a:r>
              <a:rPr lang="ko-KR" altLang="en-US" dirty="0"/>
              <a:t>모델로 스위치</a:t>
            </a:r>
            <a:r>
              <a:rPr lang="en-US" altLang="ko-KR" dirty="0"/>
              <a:t>, (D) </a:t>
            </a:r>
            <a:r>
              <a:rPr lang="ko-KR" altLang="en-US" dirty="0"/>
              <a:t>캐시 강화</a:t>
            </a:r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PII leak risk &gt; threshold</a:t>
            </a:r>
            <a:r>
              <a:rPr lang="ko-KR" altLang="en-US" dirty="0"/>
              <a:t>면</a:t>
            </a:r>
            <a:br>
              <a:rPr lang="ko-KR" altLang="en-US" dirty="0"/>
            </a:br>
            <a:r>
              <a:rPr lang="ko-KR" altLang="en-US" dirty="0"/>
              <a:t>→ 응답 차단 </a:t>
            </a:r>
            <a:r>
              <a:rPr lang="en-US" altLang="ko-KR" dirty="0"/>
              <a:t>+ HITL </a:t>
            </a:r>
            <a:r>
              <a:rPr lang="ko-KR" altLang="en-US" dirty="0"/>
              <a:t>승인 경로로 전환</a:t>
            </a:r>
          </a:p>
          <a:p>
            <a:r>
              <a:rPr lang="ko-KR" altLang="en-US" b="1" dirty="0"/>
              <a:t>시스템이 그 규칙을 실행할 수 있게 ‘레버</a:t>
            </a:r>
            <a:r>
              <a:rPr lang="en-US" altLang="ko-KR" b="1" dirty="0"/>
              <a:t>(</a:t>
            </a:r>
            <a:r>
              <a:rPr lang="ko-KR" altLang="en-US" b="1" dirty="0"/>
              <a:t>레일</a:t>
            </a:r>
            <a:r>
              <a:rPr lang="en-US" altLang="ko-KR" b="1" dirty="0"/>
              <a:t>)’</a:t>
            </a:r>
            <a:r>
              <a:rPr lang="ko-KR" altLang="en-US" b="1" dirty="0"/>
              <a:t>를 만들어 둔다</a:t>
            </a:r>
            <a:endParaRPr lang="ko-KR" altLang="en-US" dirty="0"/>
          </a:p>
          <a:p>
            <a:r>
              <a:rPr lang="ko-KR" altLang="en-US" dirty="0"/>
              <a:t>라우팅 스위치</a:t>
            </a:r>
            <a:r>
              <a:rPr lang="en-US" altLang="ko-KR" dirty="0"/>
              <a:t>(</a:t>
            </a:r>
            <a:r>
              <a:rPr lang="ko-KR" altLang="en-US" dirty="0"/>
              <a:t>모델</a:t>
            </a:r>
            <a:r>
              <a:rPr lang="en-US" altLang="ko-KR" dirty="0"/>
              <a:t>/</a:t>
            </a:r>
            <a:r>
              <a:rPr lang="ko-KR" altLang="en-US" dirty="0"/>
              <a:t>에이전트 선택</a:t>
            </a:r>
            <a:r>
              <a:rPr lang="en-US" altLang="ko-KR" dirty="0"/>
              <a:t>), </a:t>
            </a:r>
            <a:r>
              <a:rPr lang="ko-KR" altLang="en-US" dirty="0"/>
              <a:t>기능 플래그</a:t>
            </a:r>
            <a:r>
              <a:rPr lang="en-US" altLang="ko-KR" dirty="0"/>
              <a:t>(feature flag), </a:t>
            </a:r>
            <a:r>
              <a:rPr lang="ko-KR" altLang="en-US" dirty="0"/>
              <a:t>비용 예산</a:t>
            </a:r>
            <a:r>
              <a:rPr lang="en-US" altLang="ko-KR" dirty="0"/>
              <a:t>(budget), </a:t>
            </a:r>
            <a:r>
              <a:rPr lang="ko-KR" altLang="en-US" dirty="0" err="1"/>
              <a:t>폴백</a:t>
            </a:r>
            <a:r>
              <a:rPr lang="en-US" altLang="ko-KR" dirty="0"/>
              <a:t>(fallback), </a:t>
            </a:r>
            <a:r>
              <a:rPr lang="ko-KR" altLang="en-US" dirty="0"/>
              <a:t>서킷 </a:t>
            </a:r>
            <a:r>
              <a:rPr lang="ko-KR" altLang="en-US" dirty="0" err="1"/>
              <a:t>브레이커</a:t>
            </a:r>
            <a:r>
              <a:rPr lang="en-US" altLang="ko-KR" dirty="0"/>
              <a:t>(circuit breaker), </a:t>
            </a:r>
            <a:r>
              <a:rPr lang="ko-KR" altLang="en-US" dirty="0"/>
              <a:t>승인 큐</a:t>
            </a:r>
            <a:r>
              <a:rPr lang="en-US" altLang="ko-KR" dirty="0"/>
              <a:t>(work queue) </a:t>
            </a:r>
            <a:r>
              <a:rPr lang="ko-KR" altLang="en-US" dirty="0"/>
              <a:t>같은 “조작 </a:t>
            </a:r>
            <a:r>
              <a:rPr lang="ko-KR" altLang="en-US" dirty="0" err="1"/>
              <a:t>장치”가</a:t>
            </a:r>
            <a:r>
              <a:rPr lang="ko-KR" altLang="en-US" dirty="0"/>
              <a:t> 있어야 “</a:t>
            </a:r>
            <a:r>
              <a:rPr lang="ko-KR" altLang="en-US" dirty="0" err="1"/>
              <a:t>행동”이</a:t>
            </a:r>
            <a:r>
              <a:rPr lang="ko-KR" altLang="en-US" dirty="0"/>
              <a:t> 가능합니다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자동화</a:t>
            </a:r>
            <a:r>
              <a:rPr lang="en-US" altLang="ko-KR" b="1" dirty="0"/>
              <a:t>(</a:t>
            </a:r>
            <a:r>
              <a:rPr lang="ko-KR" altLang="en-US" b="1" dirty="0"/>
              <a:t>거버넌스</a:t>
            </a:r>
            <a:r>
              <a:rPr lang="en-US" altLang="ko-KR" b="1" dirty="0"/>
              <a:t>)</a:t>
            </a:r>
            <a:r>
              <a:rPr lang="ko-KR" altLang="en-US" b="1" dirty="0"/>
              <a:t>로 연결한다</a:t>
            </a:r>
            <a:endParaRPr lang="ko-KR" altLang="en-US" dirty="0"/>
          </a:p>
          <a:p>
            <a:r>
              <a:rPr lang="ko-KR" altLang="en-US" dirty="0"/>
              <a:t>배포 파이프라인에서</a:t>
            </a:r>
            <a:r>
              <a:rPr lang="en-US" altLang="ko-KR" dirty="0"/>
              <a:t>: </a:t>
            </a:r>
            <a:r>
              <a:rPr lang="ko-KR" altLang="en-US" dirty="0"/>
              <a:t>회귀</a:t>
            </a:r>
            <a:r>
              <a:rPr lang="en-US" altLang="ko-KR" dirty="0"/>
              <a:t>(Regression) </a:t>
            </a:r>
            <a:r>
              <a:rPr lang="ko-KR" altLang="en-US" dirty="0"/>
              <a:t>평가 실패 → 배포 차단</a:t>
            </a:r>
          </a:p>
          <a:p>
            <a:r>
              <a:rPr lang="ko-KR" altLang="en-US" dirty="0"/>
              <a:t>운영에서</a:t>
            </a:r>
            <a:r>
              <a:rPr lang="en-US" altLang="ko-KR" dirty="0"/>
              <a:t>: SLO </a:t>
            </a:r>
            <a:r>
              <a:rPr lang="ko-KR" altLang="en-US" dirty="0"/>
              <a:t>위반 → 자동 </a:t>
            </a:r>
            <a:r>
              <a:rPr lang="en-US" altLang="ko-KR" dirty="0"/>
              <a:t>degrade + </a:t>
            </a:r>
            <a:r>
              <a:rPr lang="ko-KR" altLang="en-US" dirty="0"/>
              <a:t>알림 </a:t>
            </a:r>
            <a:r>
              <a:rPr lang="en-US" altLang="ko-KR" dirty="0"/>
              <a:t>+ </a:t>
            </a:r>
            <a:r>
              <a:rPr lang="ko-KR" altLang="en-US" dirty="0"/>
              <a:t>티켓 생성</a:t>
            </a:r>
          </a:p>
          <a:p>
            <a:r>
              <a:rPr lang="ko-KR" altLang="en-US" dirty="0"/>
              <a:t>즉 **“지표 → 규칙 → 실행 장치 → 자동화”**가 연결되어 있으면 </a:t>
            </a:r>
            <a:r>
              <a:rPr lang="en-US" altLang="ko-KR" dirty="0"/>
              <a:t>actionable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QA</a:t>
            </a:r>
            <a:r>
              <a:rPr lang="ko-KR" altLang="en-US" dirty="0"/>
              <a:t>는 여기서 </a:t>
            </a:r>
            <a:r>
              <a:rPr lang="en-US" altLang="ko-KR" b="1" dirty="0"/>
              <a:t>Quality Attribute(</a:t>
            </a:r>
            <a:r>
              <a:rPr lang="ko-KR" altLang="en-US" b="1" dirty="0"/>
              <a:t>품질 속성</a:t>
            </a:r>
            <a:r>
              <a:rPr lang="en-US" altLang="ko-KR" b="1" dirty="0"/>
              <a:t>)</a:t>
            </a:r>
            <a:r>
              <a:rPr lang="ko-KR" altLang="en-US" dirty="0"/>
              <a:t> 의미입니다</a:t>
            </a:r>
            <a:r>
              <a:rPr lang="en-US" altLang="ko-KR" dirty="0"/>
              <a:t>. “QA</a:t>
            </a:r>
            <a:r>
              <a:rPr lang="ko-KR" altLang="en-US" dirty="0" err="1"/>
              <a:t>팀”이</a:t>
            </a:r>
            <a:r>
              <a:rPr lang="ko-KR" altLang="en-US" dirty="0"/>
              <a:t>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슬라이드는 품질속성을 </a:t>
            </a:r>
            <a:r>
              <a:rPr lang="ko-KR" altLang="en-US" b="1" dirty="0"/>
              <a:t>시나리오 형태로 ‘</a:t>
            </a:r>
            <a:r>
              <a:rPr lang="ko-KR" altLang="en-US" b="1" dirty="0" err="1"/>
              <a:t>정의’하는</a:t>
            </a:r>
            <a:r>
              <a:rPr lang="ko-KR" altLang="en-US" b="1" dirty="0"/>
              <a:t> 템플릿</a:t>
            </a:r>
            <a:r>
              <a:rPr lang="ko-KR" altLang="en-US" dirty="0"/>
              <a:t>을 소개합니다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시나리오 구성</a:t>
            </a:r>
            <a:r>
              <a:rPr lang="en-US" altLang="ko-KR" dirty="0"/>
              <a:t>(</a:t>
            </a:r>
            <a:r>
              <a:rPr lang="ko-KR" altLang="en-US" dirty="0"/>
              <a:t>왼쪽 → 오른쪽 흐름</a:t>
            </a:r>
            <a:r>
              <a:rPr lang="en-US" altLang="ko-KR" dirty="0"/>
              <a:t>)</a:t>
            </a:r>
          </a:p>
          <a:p>
            <a:r>
              <a:rPr lang="en-US" altLang="ko-KR" b="1" dirty="0"/>
              <a:t>Stimulus(</a:t>
            </a:r>
            <a:r>
              <a:rPr lang="ko-KR" altLang="en-US" b="1" dirty="0"/>
              <a:t>자극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어떤 사건</a:t>
            </a:r>
            <a:r>
              <a:rPr lang="en-US" altLang="ko-KR" dirty="0"/>
              <a:t>/</a:t>
            </a:r>
            <a:r>
              <a:rPr lang="ko-KR" altLang="en-US" dirty="0"/>
              <a:t>부하</a:t>
            </a:r>
            <a:r>
              <a:rPr lang="en-US" altLang="ko-KR" dirty="0"/>
              <a:t>/</a:t>
            </a:r>
            <a:r>
              <a:rPr lang="ko-KR" altLang="en-US" dirty="0"/>
              <a:t>장애</a:t>
            </a:r>
            <a:r>
              <a:rPr lang="en-US" altLang="ko-KR" dirty="0"/>
              <a:t>/</a:t>
            </a:r>
            <a:r>
              <a:rPr lang="ko-KR" altLang="en-US" dirty="0"/>
              <a:t>공격이 발생하면</a:t>
            </a:r>
            <a:r>
              <a:rPr lang="en-US" altLang="ko-KR" dirty="0"/>
              <a:t>?</a:t>
            </a:r>
          </a:p>
          <a:p>
            <a:r>
              <a:rPr lang="en-US" altLang="ko-KR" b="1" dirty="0"/>
              <a:t>Environment(</a:t>
            </a:r>
            <a:r>
              <a:rPr lang="ko-KR" altLang="en-US" b="1" dirty="0"/>
              <a:t>환경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정상</a:t>
            </a:r>
            <a:r>
              <a:rPr lang="en-US" altLang="ko-KR" dirty="0"/>
              <a:t>/</a:t>
            </a:r>
            <a:r>
              <a:rPr lang="ko-KR" altLang="en-US" dirty="0"/>
              <a:t>피크</a:t>
            </a:r>
            <a:r>
              <a:rPr lang="en-US" altLang="ko-KR" dirty="0"/>
              <a:t>/</a:t>
            </a:r>
            <a:r>
              <a:rPr lang="ko-KR" altLang="en-US" dirty="0"/>
              <a:t>장애</a:t>
            </a:r>
            <a:r>
              <a:rPr lang="en-US" altLang="ko-KR" dirty="0"/>
              <a:t>/</a:t>
            </a:r>
            <a:r>
              <a:rPr lang="ko-KR" altLang="en-US" dirty="0"/>
              <a:t>배포 중 등 어떤 조건에서</a:t>
            </a:r>
            <a:r>
              <a:rPr lang="en-US" altLang="ko-KR" dirty="0"/>
              <a:t>?</a:t>
            </a:r>
          </a:p>
          <a:p>
            <a:r>
              <a:rPr lang="en-US" altLang="ko-KR" b="1" dirty="0"/>
              <a:t>Artifact(</a:t>
            </a:r>
            <a:r>
              <a:rPr lang="ko-KR" altLang="en-US" b="1" dirty="0"/>
              <a:t>대상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어느 서비스</a:t>
            </a:r>
            <a:r>
              <a:rPr lang="en-US" altLang="ko-KR" dirty="0"/>
              <a:t>/</a:t>
            </a:r>
            <a:r>
              <a:rPr lang="ko-KR" altLang="en-US" dirty="0"/>
              <a:t>기능</a:t>
            </a:r>
            <a:r>
              <a:rPr lang="en-US" altLang="ko-KR" dirty="0"/>
              <a:t>/</a:t>
            </a:r>
            <a:r>
              <a:rPr lang="ko-KR" altLang="en-US" dirty="0"/>
              <a:t>데이터가 영향을 받는가</a:t>
            </a:r>
            <a:r>
              <a:rPr lang="en-US" altLang="ko-KR" dirty="0"/>
              <a:t>?</a:t>
            </a:r>
          </a:p>
          <a:p>
            <a:r>
              <a:rPr lang="en-US" altLang="ko-KR" b="1" dirty="0"/>
              <a:t>Response(</a:t>
            </a:r>
            <a:r>
              <a:rPr lang="ko-KR" altLang="en-US" b="1" dirty="0"/>
              <a:t>반응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시스템이 무엇을 해야 하는가</a:t>
            </a:r>
            <a:r>
              <a:rPr lang="en-US" altLang="ko-KR" dirty="0"/>
              <a:t>?</a:t>
            </a:r>
          </a:p>
          <a:p>
            <a:r>
              <a:rPr lang="en-US" altLang="ko-KR" b="1" dirty="0"/>
              <a:t>Response Measure(</a:t>
            </a:r>
            <a:r>
              <a:rPr lang="ko-KR" altLang="en-US" b="1" dirty="0"/>
              <a:t>측정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그 반응이 어느 수준이어야 하는가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)?</a:t>
            </a:r>
          </a:p>
          <a:p>
            <a:r>
              <a:rPr lang="ko-KR" altLang="en-US" dirty="0"/>
              <a:t>아래 예시 문장처럼 **“상황을 숫자 목표로 연결”**하는 것이 목적입니다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 문구</a:t>
            </a:r>
            <a:r>
              <a:rPr lang="en-US" altLang="ko-KR" dirty="0"/>
              <a:t>(“</a:t>
            </a:r>
            <a:r>
              <a:rPr lang="ko-KR" altLang="en-US" dirty="0"/>
              <a:t>구현</a:t>
            </a:r>
            <a:r>
              <a:rPr lang="en-US" altLang="ko-KR" dirty="0"/>
              <a:t>·</a:t>
            </a:r>
            <a:r>
              <a:rPr lang="ko-KR" altLang="en-US" dirty="0"/>
              <a:t>테스트</a:t>
            </a:r>
            <a:r>
              <a:rPr lang="en-US" altLang="ko-KR" dirty="0"/>
              <a:t>·</a:t>
            </a:r>
            <a:r>
              <a:rPr lang="ko-KR" altLang="en-US" dirty="0"/>
              <a:t>운영 지표와 </a:t>
            </a:r>
            <a:r>
              <a:rPr lang="en-US" altLang="ko-KR" dirty="0"/>
              <a:t>1:1 </a:t>
            </a:r>
            <a:r>
              <a:rPr lang="ko-KR" altLang="en-US" dirty="0"/>
              <a:t>연결”</a:t>
            </a:r>
            <a:r>
              <a:rPr lang="en-US" altLang="ko-KR" dirty="0"/>
              <a:t>)</a:t>
            </a:r>
            <a:r>
              <a:rPr lang="ko-KR" altLang="en-US" dirty="0"/>
              <a:t>가 중요합니다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정의 단계에서부터 운영까지 이어지는 언어를 만드는 것이 핵심입니다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CC(Cyclomatic Complexity, </a:t>
            </a:r>
            <a:r>
              <a:rPr lang="ko-KR" altLang="en-US" b="1" dirty="0"/>
              <a:t>순환 복잡도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코드의 “결정 경로 </a:t>
            </a:r>
            <a:r>
              <a:rPr lang="ko-KR" altLang="en-US" dirty="0" err="1"/>
              <a:t>수”로</a:t>
            </a:r>
            <a:r>
              <a:rPr lang="ko-KR" altLang="en-US" dirty="0"/>
              <a:t> 복잡도를 측정하는 지표입니다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핵심 의미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if/else, </a:t>
            </a:r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/>
              <a:t>반복이 많을수록 테스트 케이스 수도 늘고 유지보수가 어려워집니다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 가이드</a:t>
            </a:r>
            <a:r>
              <a:rPr lang="en-US" altLang="ko-KR" dirty="0"/>
              <a:t>:</a:t>
            </a:r>
          </a:p>
          <a:p>
            <a:r>
              <a:rPr lang="en-US" altLang="ko-KR" b="1" dirty="0"/>
              <a:t>10 </a:t>
            </a:r>
            <a:r>
              <a:rPr lang="ko-KR" altLang="en-US" b="1" dirty="0"/>
              <a:t>미만</a:t>
            </a:r>
            <a:r>
              <a:rPr lang="ko-KR" altLang="en-US" dirty="0"/>
              <a:t>이 보통 권장</a:t>
            </a:r>
            <a:r>
              <a:rPr lang="en-US" altLang="ko-KR" dirty="0"/>
              <a:t>, </a:t>
            </a:r>
            <a:r>
              <a:rPr lang="en-US" altLang="ko-KR" b="1" dirty="0"/>
              <a:t>5 </a:t>
            </a:r>
            <a:r>
              <a:rPr lang="ko-KR" altLang="en-US" b="1" dirty="0"/>
              <a:t>미만</a:t>
            </a:r>
            <a:r>
              <a:rPr lang="ko-KR" altLang="en-US" dirty="0"/>
              <a:t>이면 더 좋다고 흔히 말하지만</a:t>
            </a:r>
          </a:p>
          <a:p>
            <a:r>
              <a:rPr lang="ko-KR" altLang="en-US" dirty="0"/>
              <a:t>슬라이드가 강조하듯 </a:t>
            </a:r>
            <a:r>
              <a:rPr lang="ko-KR" altLang="en-US" b="1" dirty="0"/>
              <a:t>문맥</a:t>
            </a:r>
            <a:r>
              <a:rPr lang="en-US" altLang="ko-KR" b="1" dirty="0"/>
              <a:t>(</a:t>
            </a:r>
            <a:r>
              <a:rPr lang="ko-KR" altLang="en-US" b="1" dirty="0"/>
              <a:t>도메인 난이도</a:t>
            </a:r>
            <a:r>
              <a:rPr lang="en-US" altLang="ko-KR" b="1" dirty="0"/>
              <a:t>)</a:t>
            </a:r>
            <a:r>
              <a:rPr lang="ko-KR" altLang="en-US" b="1" dirty="0"/>
              <a:t>에 따라 다르며 “필요한 </a:t>
            </a:r>
            <a:r>
              <a:rPr lang="ko-KR" altLang="en-US" b="1" dirty="0" err="1"/>
              <a:t>복잡도”인지</a:t>
            </a:r>
            <a:r>
              <a:rPr lang="ko-KR" altLang="en-US" b="1" dirty="0"/>
              <a:t> 판단이 중요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작은 그림</a:t>
            </a:r>
            <a:r>
              <a:rPr lang="en-US" altLang="ko-KR" dirty="0"/>
              <a:t>(“if</a:t>
            </a:r>
            <a:r>
              <a:rPr lang="ko-KR" altLang="en-US" dirty="0"/>
              <a:t>문 </a:t>
            </a:r>
            <a:r>
              <a:rPr lang="en-US" altLang="ko-KR" dirty="0"/>
              <a:t>0</a:t>
            </a:r>
            <a:r>
              <a:rPr lang="ko-KR" altLang="en-US" dirty="0"/>
              <a:t>개 → </a:t>
            </a:r>
            <a:r>
              <a:rPr lang="en-US" altLang="ko-KR" dirty="0"/>
              <a:t>CC=1, 1</a:t>
            </a:r>
            <a:r>
              <a:rPr lang="ko-KR" altLang="en-US" dirty="0"/>
              <a:t>개 → </a:t>
            </a:r>
            <a:r>
              <a:rPr lang="en-US" altLang="ko-KR" dirty="0"/>
              <a:t>CC=2, 2</a:t>
            </a:r>
            <a:r>
              <a:rPr lang="ko-KR" altLang="en-US" dirty="0"/>
              <a:t>개 → </a:t>
            </a:r>
            <a:r>
              <a:rPr lang="en-US" altLang="ko-KR" dirty="0"/>
              <a:t>CC=3”)</a:t>
            </a:r>
          </a:p>
          <a:p>
            <a:r>
              <a:rPr lang="ko-KR" altLang="en-US" b="1" dirty="0"/>
              <a:t>결정 경로가 늘면 </a:t>
            </a:r>
            <a:r>
              <a:rPr lang="en-US" altLang="ko-KR" b="1" dirty="0"/>
              <a:t>CC</a:t>
            </a:r>
            <a:r>
              <a:rPr lang="ko-KR" altLang="en-US" b="1" dirty="0"/>
              <a:t>가 증가한다</a:t>
            </a:r>
            <a:r>
              <a:rPr lang="ko-KR" altLang="en-US" dirty="0"/>
              <a:t>는 직관을 보여주는 도식입니다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TDD(Test-Driven Development, </a:t>
            </a:r>
            <a:r>
              <a:rPr lang="ko-KR" altLang="en-US" b="1" dirty="0"/>
              <a:t>테스트 주도 개발</a:t>
            </a:r>
            <a:r>
              <a:rPr lang="en-US" altLang="ko-KR" b="1" dirty="0"/>
              <a:t>)</a:t>
            </a:r>
            <a:r>
              <a:rPr lang="ko-KR" altLang="en-US" dirty="0"/>
              <a:t> 효과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테스트를 먼저 쓰면 자연스럽게 함수가 작아지고 분기가 줄어 </a:t>
            </a:r>
            <a:r>
              <a:rPr lang="en-US" altLang="ko-KR" b="1" dirty="0"/>
              <a:t>CC</a:t>
            </a:r>
            <a:r>
              <a:rPr lang="ko-KR" altLang="en-US" b="1" dirty="0"/>
              <a:t>가 낮아지는 경향</a:t>
            </a:r>
            <a:r>
              <a:rPr lang="ko-KR" altLang="en-US" dirty="0"/>
              <a:t>이 있다는 설명입니다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GenAI </a:t>
            </a:r>
            <a:r>
              <a:rPr lang="ko-KR" altLang="en-US" dirty="0"/>
              <a:t>관점 주의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AI</a:t>
            </a:r>
            <a:r>
              <a:rPr lang="ko-KR" altLang="en-US" dirty="0"/>
              <a:t>가 생성한 코드가 “일단 </a:t>
            </a:r>
            <a:r>
              <a:rPr lang="ko-KR" altLang="en-US" dirty="0" err="1"/>
              <a:t>동작”에</a:t>
            </a:r>
            <a:r>
              <a:rPr lang="ko-KR" altLang="en-US" dirty="0"/>
              <a:t> 초점을 맞추면 분기</a:t>
            </a:r>
            <a:r>
              <a:rPr lang="en-US" altLang="ko-KR" dirty="0"/>
              <a:t>/</a:t>
            </a:r>
            <a:r>
              <a:rPr lang="ko-KR" altLang="en-US" dirty="0"/>
              <a:t>예외처리가 </a:t>
            </a:r>
            <a:r>
              <a:rPr lang="ko-KR" altLang="en-US" dirty="0" err="1"/>
              <a:t>과도해져</a:t>
            </a:r>
            <a:r>
              <a:rPr lang="ko-KR" altLang="en-US" dirty="0"/>
              <a:t> </a:t>
            </a:r>
            <a:r>
              <a:rPr lang="en-US" altLang="ko-KR" b="1" dirty="0"/>
              <a:t>CC</a:t>
            </a:r>
            <a:r>
              <a:rPr lang="ko-KR" altLang="en-US" b="1" dirty="0"/>
              <a:t>가 급증</a:t>
            </a:r>
            <a:r>
              <a:rPr lang="ko-KR" altLang="en-US" dirty="0"/>
              <a:t>할 수 있으므로 자동 측정이 필요합니다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b="1" dirty="0"/>
              <a:t>왜 </a:t>
            </a:r>
            <a:r>
              <a:rPr lang="en-US" altLang="ko-KR" b="1" dirty="0"/>
              <a:t>CC(</a:t>
            </a:r>
            <a:r>
              <a:rPr lang="ko-KR" altLang="en-US" b="1" dirty="0"/>
              <a:t>순환 복잡도</a:t>
            </a:r>
            <a:r>
              <a:rPr lang="en-US" altLang="ko-KR" b="1" dirty="0"/>
              <a:t>)</a:t>
            </a:r>
            <a:r>
              <a:rPr lang="ko-KR" altLang="en-US" b="1" dirty="0"/>
              <a:t>를 설명하나</a:t>
            </a:r>
            <a:r>
              <a:rPr lang="en-US" altLang="ko-KR" b="1" dirty="0"/>
              <a:t>?</a:t>
            </a:r>
          </a:p>
          <a:p>
            <a:r>
              <a:rPr lang="en-US" altLang="ko-KR" dirty="0"/>
              <a:t>CC</a:t>
            </a:r>
            <a:r>
              <a:rPr lang="ko-KR" altLang="en-US" dirty="0"/>
              <a:t>는 *아키텍처 특성 측정</a:t>
            </a:r>
            <a:r>
              <a:rPr lang="en-US" altLang="ko-KR" dirty="0"/>
              <a:t>(ch06)*</a:t>
            </a:r>
            <a:r>
              <a:rPr lang="ko-KR" altLang="en-US" dirty="0"/>
              <a:t>에서 “구조적 특성</a:t>
            </a:r>
            <a:r>
              <a:rPr lang="en-US" altLang="ko-KR" dirty="0"/>
              <a:t>(maintainability/testability)”</a:t>
            </a:r>
            <a:r>
              <a:rPr lang="ko-KR" altLang="en-US" dirty="0"/>
              <a:t>을 </a:t>
            </a:r>
            <a:r>
              <a:rPr lang="ko-KR" altLang="en-US" b="1" dirty="0"/>
              <a:t>코드 레벨에서 </a:t>
            </a:r>
            <a:r>
              <a:rPr lang="ko-KR" altLang="en-US" b="1" dirty="0" err="1"/>
              <a:t>정량화하는</a:t>
            </a:r>
            <a:r>
              <a:rPr lang="ko-KR" altLang="en-US" b="1" dirty="0"/>
              <a:t> 대표 예시</a:t>
            </a:r>
            <a:r>
              <a:rPr lang="ko-KR" altLang="en-US" dirty="0"/>
              <a:t>라서 나옵니다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/>
              <a:t>성능 같은 운영지표만 측정하는 게 아니라</a:t>
            </a:r>
            <a:r>
              <a:rPr lang="en-US" altLang="ko-KR" dirty="0"/>
              <a:t>, </a:t>
            </a:r>
            <a:r>
              <a:rPr lang="ko-KR" altLang="en-US" b="1" dirty="0"/>
              <a:t>코드 구조 품질도 숫자로 </a:t>
            </a:r>
            <a:r>
              <a:rPr lang="ko-KR" altLang="en-US" b="1" dirty="0" err="1"/>
              <a:t>관리한다</a:t>
            </a:r>
            <a:r>
              <a:rPr lang="ko-KR" altLang="en-US" dirty="0" err="1"/>
              <a:t>”를</a:t>
            </a:r>
            <a:r>
              <a:rPr lang="ko-KR" altLang="en-US" dirty="0"/>
              <a:t> 보여주는 교육용 예시입니다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“</a:t>
            </a:r>
            <a:r>
              <a:rPr lang="en-US" altLang="ko-KR" b="1" dirty="0"/>
              <a:t>AI</a:t>
            </a:r>
            <a:r>
              <a:rPr lang="ko-KR" altLang="en-US" b="1" dirty="0"/>
              <a:t>가 만든 코드에서 </a:t>
            </a:r>
            <a:r>
              <a:rPr lang="en-US" altLang="ko-KR" b="1" dirty="0"/>
              <a:t>CC</a:t>
            </a:r>
            <a:r>
              <a:rPr lang="ko-KR" altLang="en-US" b="1" dirty="0"/>
              <a:t>가 급증할 수 있는데</a:t>
            </a:r>
            <a:r>
              <a:rPr lang="en-US" altLang="ko-KR" b="1" dirty="0"/>
              <a:t>, </a:t>
            </a:r>
            <a:r>
              <a:rPr lang="ko-KR" altLang="en-US" b="1" dirty="0"/>
              <a:t>왜 자동 측정이 필요한가</a:t>
            </a:r>
            <a:r>
              <a:rPr lang="en-US" altLang="ko-KR" b="1" dirty="0"/>
              <a:t>?”</a:t>
            </a:r>
          </a:p>
          <a:p>
            <a:r>
              <a:rPr lang="en-US" altLang="ko-KR" dirty="0"/>
              <a:t>CC</a:t>
            </a:r>
            <a:r>
              <a:rPr lang="ko-KR" altLang="en-US" dirty="0"/>
              <a:t>가 커지면 보통 다음이 같이 증가합니다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테스트 케이스 수</a:t>
            </a:r>
            <a:r>
              <a:rPr lang="en-US" altLang="ko-KR" dirty="0"/>
              <a:t>(</a:t>
            </a:r>
            <a:r>
              <a:rPr lang="ko-KR" altLang="en-US" dirty="0"/>
              <a:t>분기 경로 수</a:t>
            </a:r>
            <a:r>
              <a:rPr lang="en-US" altLang="ko-KR" dirty="0"/>
              <a:t>) </a:t>
            </a:r>
            <a:r>
              <a:rPr lang="ko-KR" altLang="en-US" dirty="0"/>
              <a:t>증가 → </a:t>
            </a:r>
            <a:r>
              <a:rPr lang="en-US" altLang="ko-KR" dirty="0"/>
              <a:t>QA </a:t>
            </a:r>
            <a:r>
              <a:rPr lang="ko-KR" altLang="en-US" dirty="0"/>
              <a:t>비용</a:t>
            </a:r>
            <a:r>
              <a:rPr lang="en-US" altLang="ko-KR" dirty="0"/>
              <a:t>/</a:t>
            </a:r>
            <a:r>
              <a:rPr lang="ko-KR" altLang="en-US" dirty="0"/>
              <a:t>리스크 증가</a:t>
            </a:r>
          </a:p>
          <a:p>
            <a:r>
              <a:rPr lang="ko-KR" altLang="en-US" dirty="0"/>
              <a:t>변경 영향 범위 증가 → 장애 위험 증가</a:t>
            </a:r>
          </a:p>
          <a:p>
            <a:r>
              <a:rPr lang="ko-KR" altLang="en-US" dirty="0"/>
              <a:t>리뷰 난이도 증가 → 결함 누락 증가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생성 코드의 흔한 패턴이 “일단 동작” 중심이라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예외처리를 </a:t>
            </a:r>
            <a:r>
              <a:rPr lang="ko-KR" altLang="en-US" i="1" dirty="0"/>
              <a:t>곳곳에 붙여</a:t>
            </a:r>
            <a:r>
              <a:rPr lang="ko-KR" altLang="en-US" dirty="0"/>
              <a:t> 분기가 늘고</a:t>
            </a:r>
          </a:p>
          <a:p>
            <a:r>
              <a:rPr lang="ko-KR" altLang="en-US" dirty="0"/>
              <a:t>유사 로직이 반복되며 복잡도가 커지는 경우가 많습니다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자동 측정이 필요한 이유는 </a:t>
            </a:r>
            <a:r>
              <a:rPr lang="en-US" altLang="ko-KR" b="1" dirty="0"/>
              <a:t>2</a:t>
            </a:r>
            <a:r>
              <a:rPr lang="ko-KR" altLang="en-US" b="1" dirty="0"/>
              <a:t>가지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사람이 </a:t>
            </a:r>
            <a:r>
              <a:rPr lang="en-US" altLang="ko-KR" dirty="0"/>
              <a:t>PR</a:t>
            </a:r>
            <a:r>
              <a:rPr lang="ko-KR" altLang="en-US" dirty="0"/>
              <a:t>마다 체감으로 판단하면 기준이 흔들림</a:t>
            </a:r>
            <a:r>
              <a:rPr lang="en-US" altLang="ko-KR" dirty="0"/>
              <a:t>(</a:t>
            </a:r>
            <a:r>
              <a:rPr lang="ko-KR" altLang="en-US" dirty="0" err="1"/>
              <a:t>리뷰어마다</a:t>
            </a:r>
            <a:r>
              <a:rPr lang="ko-KR" altLang="en-US" dirty="0"/>
              <a:t> 다름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CC</a:t>
            </a:r>
            <a:r>
              <a:rPr lang="ko-KR" altLang="en-US" dirty="0"/>
              <a:t>는 규모가 커질수록 “나중에 </a:t>
            </a:r>
            <a:r>
              <a:rPr lang="ko-KR" altLang="en-US" dirty="0" err="1"/>
              <a:t>줄이기”가</a:t>
            </a:r>
            <a:r>
              <a:rPr lang="ko-KR" altLang="en-US" dirty="0"/>
              <a:t> 거의 불가능</a:t>
            </a:r>
            <a:r>
              <a:rPr lang="en-US" altLang="ko-KR" dirty="0"/>
              <a:t>(</a:t>
            </a:r>
            <a:r>
              <a:rPr lang="ko-KR" altLang="en-US" dirty="0"/>
              <a:t>기술부채 폭발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→ </a:t>
            </a:r>
            <a:r>
              <a:rPr lang="ko-KR" altLang="en-US" dirty="0"/>
              <a:t>그래서 </a:t>
            </a:r>
            <a:r>
              <a:rPr lang="en-US" altLang="ko-KR" dirty="0"/>
              <a:t>CI</a:t>
            </a:r>
            <a:r>
              <a:rPr lang="ko-KR" altLang="en-US" dirty="0"/>
              <a:t>에서 </a:t>
            </a:r>
            <a:r>
              <a:rPr lang="ko-KR" altLang="en-US" b="1" dirty="0" err="1"/>
              <a:t>임계값</a:t>
            </a:r>
            <a:r>
              <a:rPr lang="ko-KR" altLang="en-US" b="1" dirty="0"/>
              <a:t> 초과 시 경고</a:t>
            </a:r>
            <a:r>
              <a:rPr lang="en-US" altLang="ko-KR" b="1" dirty="0"/>
              <a:t>/</a:t>
            </a:r>
            <a:r>
              <a:rPr lang="ko-KR" altLang="en-US" b="1" dirty="0"/>
              <a:t>차단</a:t>
            </a:r>
            <a:r>
              <a:rPr lang="ko-KR" altLang="en-US" dirty="0"/>
              <a:t> 같은 “품질 </a:t>
            </a:r>
            <a:r>
              <a:rPr lang="ko-KR" altLang="en-US" dirty="0" err="1"/>
              <a:t>게이트”로</a:t>
            </a:r>
            <a:r>
              <a:rPr lang="ko-KR" altLang="en-US" dirty="0"/>
              <a:t> 두는 게 효과적입니다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0.png"/><Relationship Id="rId18" Type="http://schemas.openxmlformats.org/officeDocument/2006/relationships/image" Target="../media/image80.png"/><Relationship Id="rId3" Type="http://schemas.openxmlformats.org/officeDocument/2006/relationships/image" Target="../media/image37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19" Type="http://schemas.openxmlformats.org/officeDocument/2006/relationships/image" Target="../media/image81.png"/><Relationship Id="rId4" Type="http://schemas.openxmlformats.org/officeDocument/2006/relationships/image" Target="../media/image72.png"/><Relationship Id="rId9" Type="http://schemas.openxmlformats.org/officeDocument/2006/relationships/image" Target="../media/image4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7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7" Type="http://schemas.openxmlformats.org/officeDocument/2006/relationships/image" Target="../media/image123.png"/><Relationship Id="rId12" Type="http://schemas.openxmlformats.org/officeDocument/2006/relationships/image" Target="../media/image73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41.png"/><Relationship Id="rId5" Type="http://schemas.openxmlformats.org/officeDocument/2006/relationships/image" Target="../media/image75.png"/><Relationship Id="rId15" Type="http://schemas.openxmlformats.org/officeDocument/2006/relationships/image" Target="../media/image128.png"/><Relationship Id="rId10" Type="http://schemas.openxmlformats.org/officeDocument/2006/relationships/image" Target="../media/image126.png"/><Relationship Id="rId4" Type="http://schemas.openxmlformats.org/officeDocument/2006/relationships/image" Target="../media/image38.png"/><Relationship Id="rId9" Type="http://schemas.openxmlformats.org/officeDocument/2006/relationships/image" Target="../media/image125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2804B-8A92-F6BD-FFA8-7F3791B7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9841072E-8726-E1CB-1531-83C62251E4AA}"/>
              </a:ext>
            </a:extLst>
          </p:cNvPr>
          <p:cNvSpPr txBox="1"/>
          <p:nvPr/>
        </p:nvSpPr>
        <p:spPr>
          <a:xfrm>
            <a:off x="1481559" y="2196758"/>
            <a:ext cx="10178232" cy="11387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Fundamentals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Software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Architecture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</a:t>
            </a:r>
            <a:r>
              <a:rPr lang="en-US" altLang="ko-KR" b="1" baseline="30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Ed.)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세미나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spcAft>
                <a:spcPts val="600"/>
              </a:spcAft>
            </a:pPr>
            <a:endParaRPr lang="en-US" altLang="ko-KR" dirty="0">
              <a:latin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latin typeface="맑은 고딕" panose="020B0503020000020004" pitchFamily="50" charset="-127"/>
              </a:rPr>
              <a:t>Mark Richards,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</a:rPr>
              <a:t>Neal Ford </a:t>
            </a:r>
            <a:r>
              <a:rPr lang="ko-KR" altLang="en-US" dirty="0">
                <a:latin typeface="맑은 고딕" panose="020B0503020000020004" pitchFamily="50" charset="-127"/>
              </a:rPr>
              <a:t>저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6356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605686"/>
            <a:ext cx="3351276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[ch04] 트레이드오프를 표준 언어로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2115922"/>
            <a:ext cx="4803343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특성 간 상충: 보안 강화 ↔ 개발 민첩성, 정확도↑(재랭킹/검증) ↔ 지연/비용↑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2771546"/>
            <a:ext cx="4803343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정의 단계에서 우선순위(Top N), 최소 기준(Guardrail), 타협 지점(acceptable range)을 명시</a:t>
            </a:r>
            <a:endParaRPr lang="en-US" sz="1300" dirty="0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1500" y="3465576"/>
            <a:ext cx="4677156" cy="1600200"/>
          </a:xfrm>
          <a:prstGeom prst="roundRect">
            <a:avLst>
              <a:gd name="adj" fmla="val 4082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9" name="Text 7"/>
          <p:cNvSpPr txBox="1"/>
          <p:nvPr/>
        </p:nvSpPr>
        <p:spPr>
          <a:xfrm>
            <a:off x="771754" y="3664915"/>
            <a:ext cx="120426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표준화의 목적</a:t>
            </a:r>
            <a:endParaRPr lang="en-US" sz="1400" dirty="0">
              <a:latin typeface="+mn-ea"/>
            </a:endParaRPr>
          </a:p>
        </p:txBody>
      </p:sp>
      <p:sp>
        <p:nvSpPr>
          <p:cNvPr id="10" name="Text 8"/>
          <p:cNvSpPr txBox="1"/>
          <p:nvPr/>
        </p:nvSpPr>
        <p:spPr>
          <a:xfrm>
            <a:off x="771754" y="4053535"/>
            <a:ext cx="40407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설계 논의 시 '어떤 것이 더 중요한가'를 수치로 비교 가능</a:t>
            </a:r>
            <a:endParaRPr lang="en-US" sz="1300" dirty="0">
              <a:latin typeface="+mn-ea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771754" y="4457700"/>
            <a:ext cx="36978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Trade-off 시각화로 의사결정 과정을 투명하게 공유</a:t>
            </a:r>
            <a:endParaRPr lang="en-US" sz="13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910121" y="2095805"/>
            <a:ext cx="3810305" cy="2667305"/>
          </a:xfrm>
          <a:prstGeom prst="roundRect">
            <a:avLst>
              <a:gd name="adj" fmla="val 14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3" name="Text 11"/>
          <p:cNvSpPr txBox="1"/>
          <p:nvPr/>
        </p:nvSpPr>
        <p:spPr>
          <a:xfrm>
            <a:off x="7858354" y="2491740"/>
            <a:ext cx="2040941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Trade-off 분석 프레임워크</a:t>
            </a:r>
            <a:endParaRPr lang="en-US" sz="13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147865" y="2895905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5" name="Text 13"/>
          <p:cNvSpPr txBox="1"/>
          <p:nvPr/>
        </p:nvSpPr>
        <p:spPr>
          <a:xfrm>
            <a:off x="7424928" y="3019349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보안</a:t>
            </a:r>
            <a:endParaRPr lang="en-US" sz="1000" dirty="0">
              <a:latin typeface="+mn-ea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7424928" y="3225089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강화</a:t>
            </a:r>
            <a:endParaRPr lang="en-US" sz="1000" dirty="0">
              <a:latin typeface="+mn-ea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8666" y="3119933"/>
            <a:ext cx="228600" cy="228600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411566" y="2895905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9" name="Text 16"/>
          <p:cNvSpPr txBox="1"/>
          <p:nvPr/>
        </p:nvSpPr>
        <p:spPr>
          <a:xfrm>
            <a:off x="8688629" y="3019349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개발</a:t>
            </a:r>
            <a:endParaRPr lang="en-US" sz="1000" dirty="0">
              <a:latin typeface="+mn-ea"/>
            </a:endParaRPr>
          </a:p>
        </p:txBody>
      </p:sp>
      <p:sp>
        <p:nvSpPr>
          <p:cNvPr id="20" name="Text 17"/>
          <p:cNvSpPr txBox="1"/>
          <p:nvPr/>
        </p:nvSpPr>
        <p:spPr>
          <a:xfrm>
            <a:off x="8625535" y="3225089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민첩성</a:t>
            </a:r>
            <a:endParaRPr lang="en-US" sz="1000" dirty="0">
              <a:latin typeface="+mn-ea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2366" y="3119933"/>
            <a:ext cx="228600" cy="228600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9675266" y="2895905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3" name="Text 19"/>
          <p:cNvSpPr txBox="1"/>
          <p:nvPr/>
        </p:nvSpPr>
        <p:spPr>
          <a:xfrm>
            <a:off x="9952330" y="3019349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성능</a:t>
            </a:r>
            <a:endParaRPr lang="en-US" sz="1000" dirty="0">
              <a:latin typeface="+mn-ea"/>
            </a:endParaRPr>
          </a:p>
        </p:txBody>
      </p:sp>
      <p:sp>
        <p:nvSpPr>
          <p:cNvPr id="24" name="Text 20"/>
          <p:cNvSpPr txBox="1"/>
          <p:nvPr/>
        </p:nvSpPr>
        <p:spPr>
          <a:xfrm>
            <a:off x="9889236" y="3225089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최적화</a:t>
            </a:r>
            <a:endParaRPr lang="en-US" sz="1000" dirty="0">
              <a:latin typeface="+mn-ea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7147865" y="3706978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6" name="Text 22"/>
          <p:cNvSpPr txBox="1"/>
          <p:nvPr/>
        </p:nvSpPr>
        <p:spPr>
          <a:xfrm>
            <a:off x="7361834" y="3831336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정확도</a:t>
            </a:r>
            <a:endParaRPr lang="en-US" sz="1000" dirty="0">
              <a:latin typeface="+mn-ea"/>
            </a:endParaRPr>
          </a:p>
        </p:txBody>
      </p:sp>
      <p:sp>
        <p:nvSpPr>
          <p:cNvPr id="27" name="Text 23"/>
          <p:cNvSpPr txBox="1"/>
          <p:nvPr/>
        </p:nvSpPr>
        <p:spPr>
          <a:xfrm>
            <a:off x="7482535" y="4037076"/>
            <a:ext cx="2459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↑</a:t>
            </a:r>
            <a:endParaRPr lang="en-US" sz="1000" dirty="0">
              <a:latin typeface="+mn-ea"/>
            </a:endParaRPr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68666" y="3931920"/>
            <a:ext cx="228600" cy="228600"/>
          </a:xfrm>
          <a:prstGeom prst="rect">
            <a:avLst/>
          </a:prstGeom>
        </p:spPr>
      </p:pic>
      <p:sp>
        <p:nvSpPr>
          <p:cNvPr id="29" name="Shape 24"/>
          <p:cNvSpPr/>
          <p:nvPr/>
        </p:nvSpPr>
        <p:spPr>
          <a:xfrm>
            <a:off x="8411566" y="3706978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0" name="Text 25"/>
          <p:cNvSpPr txBox="1"/>
          <p:nvPr/>
        </p:nvSpPr>
        <p:spPr>
          <a:xfrm>
            <a:off x="8562442" y="3831336"/>
            <a:ext cx="6080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지연시간</a:t>
            </a:r>
            <a:endParaRPr lang="en-US" sz="1000" dirty="0">
              <a:latin typeface="+mn-ea"/>
            </a:endParaRPr>
          </a:p>
        </p:txBody>
      </p:sp>
      <p:sp>
        <p:nvSpPr>
          <p:cNvPr id="31" name="Text 26"/>
          <p:cNvSpPr txBox="1"/>
          <p:nvPr/>
        </p:nvSpPr>
        <p:spPr>
          <a:xfrm>
            <a:off x="8746236" y="4037076"/>
            <a:ext cx="2459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↑</a:t>
            </a:r>
            <a:endParaRPr lang="en-US" sz="1000" dirty="0">
              <a:latin typeface="+mn-ea"/>
            </a:endParaRPr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2366" y="3931920"/>
            <a:ext cx="228600" cy="228600"/>
          </a:xfrm>
          <a:prstGeom prst="rect">
            <a:avLst/>
          </a:prstGeom>
        </p:spPr>
      </p:pic>
      <p:sp>
        <p:nvSpPr>
          <p:cNvPr id="33" name="Shape 27"/>
          <p:cNvSpPr/>
          <p:nvPr/>
        </p:nvSpPr>
        <p:spPr>
          <a:xfrm>
            <a:off x="9675266" y="3706978"/>
            <a:ext cx="809244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4" name="Text 28"/>
          <p:cNvSpPr txBox="1"/>
          <p:nvPr/>
        </p:nvSpPr>
        <p:spPr>
          <a:xfrm>
            <a:off x="9952330" y="3831336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비용</a:t>
            </a:r>
            <a:endParaRPr lang="en-US" sz="1000" dirty="0">
              <a:latin typeface="+mn-ea"/>
            </a:endParaRPr>
          </a:p>
        </p:txBody>
      </p:sp>
      <p:sp>
        <p:nvSpPr>
          <p:cNvPr id="35" name="Text 29"/>
          <p:cNvSpPr txBox="1"/>
          <p:nvPr/>
        </p:nvSpPr>
        <p:spPr>
          <a:xfrm>
            <a:off x="10009937" y="4037076"/>
            <a:ext cx="2459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↑</a:t>
            </a:r>
            <a:endParaRPr lang="en-US" sz="1000" dirty="0">
              <a:latin typeface="+mn-ea"/>
            </a:endParaRPr>
          </a:p>
        </p:txBody>
      </p:sp>
      <p:sp>
        <p:nvSpPr>
          <p:cNvPr id="36" name="Shape 30"/>
          <p:cNvSpPr/>
          <p:nvPr/>
        </p:nvSpPr>
        <p:spPr>
          <a:xfrm>
            <a:off x="7736738" y="6290158"/>
            <a:ext cx="4076395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7" name="Text 31"/>
          <p:cNvSpPr txBox="1"/>
          <p:nvPr/>
        </p:nvSpPr>
        <p:spPr>
          <a:xfrm>
            <a:off x="7898587" y="6376111"/>
            <a:ext cx="385602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표준화된 언어는 팀 간 합의를 도모하고, 설계 논의를 객관화합니다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2040941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2040941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3294583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3294583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4548226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4548226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3620362" y="505139"/>
            <a:ext cx="4951275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공통 아키텍처 특성 목록</a:t>
            </a:r>
            <a:endParaRPr lang="en-US" sz="3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3925036" y="1194597"/>
            <a:ext cx="4268954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운영, 구조, 그리고 기타 특성들의 체계적 분류</a:t>
            </a:r>
            <a:endParaRPr 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505" y="2374697"/>
            <a:ext cx="228600" cy="228600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218895" y="2269541"/>
            <a:ext cx="16578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운영 아키텍처 특성</a:t>
            </a:r>
            <a:endParaRPr 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9"/>
          <p:cNvSpPr txBox="1"/>
          <p:nvPr/>
        </p:nvSpPr>
        <p:spPr>
          <a:xfrm>
            <a:off x="1218895" y="2631643"/>
            <a:ext cx="5086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성능, 확장성, 가용성/신뢰성, 복구 가능성, 탄력성, 견고성, 유효성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 l="-80" r="-80"/>
          <a:stretch/>
        </p:blipFill>
        <p:spPr>
          <a:xfrm>
            <a:off x="838505" y="3628339"/>
            <a:ext cx="286207" cy="228600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1276501" y="3523183"/>
            <a:ext cx="230545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구조적 아키텍처 특성</a:t>
            </a:r>
            <a:endParaRPr 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 11"/>
          <p:cNvSpPr txBox="1"/>
          <p:nvPr/>
        </p:nvSpPr>
        <p:spPr>
          <a:xfrm>
            <a:off x="1276502" y="3885286"/>
            <a:ext cx="67011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모듈성, 유지보수성, 이식성, 설치/배포 용이성, 재사용성, 업그레이드 가능성, 확장성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8505" y="4881982"/>
            <a:ext cx="228600" cy="228600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1218895" y="4776826"/>
            <a:ext cx="13057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기타 중요 특성</a:t>
            </a:r>
            <a:endParaRPr 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 13"/>
          <p:cNvSpPr txBox="1"/>
          <p:nvPr/>
        </p:nvSpPr>
        <p:spPr>
          <a:xfrm>
            <a:off x="1218894" y="5138928"/>
            <a:ext cx="64050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접근성, 보안, 프라이버시, 합법성, 감사 가능성, 지원 가능성, 사용성/실현 가능성</a:t>
            </a:r>
            <a:endParaRPr 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 14"/>
          <p:cNvSpPr txBox="1"/>
          <p:nvPr/>
        </p:nvSpPr>
        <p:spPr>
          <a:xfrm>
            <a:off x="4506163" y="6086246"/>
            <a:ext cx="32817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KR" pitchFamily="34" charset="-120"/>
              </a:rPr>
              <a:t>ISO 25010 품질 특성을 기반으로 조직 표준을 정의합니다</a:t>
            </a:r>
            <a:endParaRPr 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666422"/>
            <a:ext cx="5410505" cy="1505102"/>
          </a:xfrm>
          <a:prstGeom prst="roundRect">
            <a:avLst>
              <a:gd name="adj" fmla="val 461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666422"/>
            <a:ext cx="38405" cy="150510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100" y="1890450"/>
            <a:ext cx="237744" cy="190195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1114654" y="1857531"/>
            <a:ext cx="60533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사용자</a:t>
            </a:r>
            <a:endParaRPr lang="en-US" sz="1300" dirty="0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210605" y="1666422"/>
            <a:ext cx="5410505" cy="1505102"/>
          </a:xfrm>
          <a:prstGeom prst="roundRect">
            <a:avLst>
              <a:gd name="adj" fmla="val 461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6210605" y="1666422"/>
            <a:ext cx="38405" cy="150510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39205" y="1890450"/>
            <a:ext cx="190195" cy="190195"/>
          </a:xfrm>
          <a:prstGeom prst="rect">
            <a:avLst/>
          </a:prstGeom>
        </p:spPr>
      </p:pic>
      <p:sp>
        <p:nvSpPr>
          <p:cNvPr id="9" name="Text 5"/>
          <p:cNvSpPr txBox="1"/>
          <p:nvPr/>
        </p:nvSpPr>
        <p:spPr>
          <a:xfrm>
            <a:off x="6705295" y="1857531"/>
            <a:ext cx="9765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운영·보안팀</a:t>
            </a:r>
            <a:endParaRPr lang="en-US" sz="1300" dirty="0">
              <a:latin typeface="+mn-ea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71500" y="3400124"/>
            <a:ext cx="5410505" cy="1505102"/>
          </a:xfrm>
          <a:prstGeom prst="roundRect">
            <a:avLst>
              <a:gd name="adj" fmla="val 461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571500" y="3400124"/>
            <a:ext cx="38405" cy="150510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0100" y="3624152"/>
            <a:ext cx="237744" cy="190195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1114654" y="3590319"/>
            <a:ext cx="60533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개발팀</a:t>
            </a:r>
            <a:endParaRPr lang="en-US" sz="1300" dirty="0">
              <a:latin typeface="+mn-ea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6210605" y="3400124"/>
            <a:ext cx="5410505" cy="1505102"/>
          </a:xfrm>
          <a:prstGeom prst="roundRect">
            <a:avLst>
              <a:gd name="adj" fmla="val 461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210605" y="3400124"/>
            <a:ext cx="38405" cy="1505102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39205" y="3624152"/>
            <a:ext cx="190195" cy="190195"/>
          </a:xfrm>
          <a:prstGeom prst="rect">
            <a:avLst/>
          </a:prstGeom>
        </p:spPr>
      </p:pic>
      <p:sp>
        <p:nvSpPr>
          <p:cNvPr id="17" name="Text 11"/>
          <p:cNvSpPr txBox="1"/>
          <p:nvPr/>
        </p:nvSpPr>
        <p:spPr>
          <a:xfrm>
            <a:off x="6705295" y="3590319"/>
            <a:ext cx="76718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비즈니스</a:t>
            </a:r>
            <a:endParaRPr lang="en-US" sz="1300" dirty="0">
              <a:latin typeface="+mn-ea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1580998" y="5063946"/>
            <a:ext cx="2857500" cy="1657807"/>
          </a:xfrm>
          <a:prstGeom prst="roundRect">
            <a:avLst>
              <a:gd name="adj" fmla="val 380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9" name="Shape 13"/>
          <p:cNvSpPr/>
          <p:nvPr/>
        </p:nvSpPr>
        <p:spPr>
          <a:xfrm>
            <a:off x="4667098" y="5063946"/>
            <a:ext cx="2857500" cy="1657807"/>
          </a:xfrm>
          <a:prstGeom prst="roundRect">
            <a:avLst>
              <a:gd name="adj" fmla="val 380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7753198" y="5063946"/>
            <a:ext cx="2857500" cy="1657807"/>
          </a:xfrm>
          <a:prstGeom prst="roundRect">
            <a:avLst>
              <a:gd name="adj" fmla="val 380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21" name="Text 15"/>
          <p:cNvSpPr txBox="1"/>
          <p:nvPr/>
        </p:nvSpPr>
        <p:spPr>
          <a:xfrm>
            <a:off x="2949854" y="514807"/>
            <a:ext cx="65964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[ch05] 식별의 핵심: 이해관계자 중심</a:t>
            </a:r>
            <a:endParaRPr lang="en-US" sz="3100" dirty="0">
              <a:latin typeface="+mn-ea"/>
            </a:endParaRPr>
          </a:p>
        </p:txBody>
      </p:sp>
      <p:sp>
        <p:nvSpPr>
          <p:cNvPr id="22" name="Text 16"/>
          <p:cNvSpPr txBox="1"/>
          <p:nvPr/>
        </p:nvSpPr>
        <p:spPr>
          <a:xfrm>
            <a:off x="3418027" y="1204265"/>
            <a:ext cx="55056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누가 특성을 '필요로' 하는가? 설계 전에 먼저 이해관계자를 파악하라</a:t>
            </a:r>
            <a:endParaRPr lang="en-US" sz="1500" dirty="0">
              <a:latin typeface="+mn-ea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rcRect l="-90" r="-90"/>
          <a:stretch/>
        </p:blipFill>
        <p:spPr>
          <a:xfrm>
            <a:off x="2819095" y="5349239"/>
            <a:ext cx="381305" cy="304495"/>
          </a:xfrm>
          <a:prstGeom prst="rect">
            <a:avLst/>
          </a:prstGeom>
        </p:spPr>
      </p:pic>
      <p:sp>
        <p:nvSpPr>
          <p:cNvPr id="24" name="Text 17"/>
          <p:cNvSpPr txBox="1"/>
          <p:nvPr/>
        </p:nvSpPr>
        <p:spPr>
          <a:xfrm>
            <a:off x="2559406" y="5825641"/>
            <a:ext cx="1019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인터뷰/워크숍</a:t>
            </a:r>
            <a:endParaRPr lang="en-US" sz="1200" dirty="0">
              <a:latin typeface="+mn-ea"/>
            </a:endParaRPr>
          </a:p>
        </p:txBody>
      </p:sp>
      <p:sp>
        <p:nvSpPr>
          <p:cNvPr id="25" name="Text 18"/>
          <p:cNvSpPr txBox="1"/>
          <p:nvPr/>
        </p:nvSpPr>
        <p:spPr>
          <a:xfrm>
            <a:off x="1719988" y="6130137"/>
            <a:ext cx="2631642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이해관계자 직접 면담, 요구사항 워크숍, 설계 리뷰</a:t>
            </a:r>
            <a:endParaRPr lang="en-US" sz="1000" dirty="0">
              <a:latin typeface="+mn-ea"/>
            </a:endParaRPr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43600" y="5349239"/>
            <a:ext cx="304495" cy="304495"/>
          </a:xfrm>
          <a:prstGeom prst="rect">
            <a:avLst/>
          </a:prstGeom>
        </p:spPr>
      </p:pic>
      <p:sp>
        <p:nvSpPr>
          <p:cNvPr id="27" name="Text 19"/>
          <p:cNvSpPr txBox="1"/>
          <p:nvPr/>
        </p:nvSpPr>
        <p:spPr>
          <a:xfrm>
            <a:off x="5794553" y="5825641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과거 분석</a:t>
            </a:r>
            <a:endParaRPr lang="en-US" sz="1200" dirty="0">
              <a:latin typeface="+mn-ea"/>
            </a:endParaRPr>
          </a:p>
        </p:txBody>
      </p:sp>
      <p:sp>
        <p:nvSpPr>
          <p:cNvPr id="28" name="Text 20"/>
          <p:cNvSpPr txBox="1"/>
          <p:nvPr/>
        </p:nvSpPr>
        <p:spPr>
          <a:xfrm>
            <a:off x="5026457" y="6247638"/>
            <a:ext cx="22439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장애 이력, 고객 클레임, 운영 지표 분석</a:t>
            </a:r>
            <a:endParaRPr lang="en-US" sz="1000" dirty="0">
              <a:latin typeface="+mn-ea"/>
            </a:endParaRPr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029700" y="5349239"/>
            <a:ext cx="304495" cy="304495"/>
          </a:xfrm>
          <a:prstGeom prst="rect">
            <a:avLst/>
          </a:prstGeom>
        </p:spPr>
      </p:pic>
      <p:sp>
        <p:nvSpPr>
          <p:cNvPr id="30" name="Text 21"/>
          <p:cNvSpPr txBox="1"/>
          <p:nvPr/>
        </p:nvSpPr>
        <p:spPr>
          <a:xfrm>
            <a:off x="8810244" y="5825641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규정 역추적</a:t>
            </a:r>
            <a:endParaRPr lang="en-US" sz="1200" dirty="0">
              <a:latin typeface="+mn-ea"/>
            </a:endParaRPr>
          </a:p>
        </p:txBody>
      </p:sp>
      <p:sp>
        <p:nvSpPr>
          <p:cNvPr id="31" name="Text 22"/>
          <p:cNvSpPr txBox="1"/>
          <p:nvPr/>
        </p:nvSpPr>
        <p:spPr>
          <a:xfrm>
            <a:off x="8088782" y="6247638"/>
            <a:ext cx="22914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컴플라이언스, 법적 요구사항, 업계 표준</a:t>
            </a:r>
            <a:endParaRPr lang="en-US" sz="1000" dirty="0">
              <a:latin typeface="+mn-ea"/>
            </a:endParaRPr>
          </a:p>
        </p:txBody>
      </p:sp>
      <p:sp>
        <p:nvSpPr>
          <p:cNvPr id="32" name="Text 23"/>
          <p:cNvSpPr txBox="1"/>
          <p:nvPr/>
        </p:nvSpPr>
        <p:spPr>
          <a:xfrm>
            <a:off x="875995" y="2228778"/>
            <a:ext cx="15480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사용자 경험(UX)과 응답성</a:t>
            </a:r>
            <a:endParaRPr lang="en-US" sz="1000" dirty="0">
              <a:latin typeface="+mn-ea"/>
            </a:endParaRPr>
          </a:p>
        </p:txBody>
      </p:sp>
      <p:sp>
        <p:nvSpPr>
          <p:cNvPr id="33" name="Text 24"/>
          <p:cNvSpPr txBox="1"/>
          <p:nvPr/>
        </p:nvSpPr>
        <p:spPr>
          <a:xfrm>
            <a:off x="875995" y="2504926"/>
            <a:ext cx="14054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시스템 신뢰성과 안정성</a:t>
            </a:r>
            <a:endParaRPr lang="en-US" sz="1000" dirty="0">
              <a:latin typeface="+mn-ea"/>
            </a:endParaRPr>
          </a:p>
        </p:txBody>
      </p:sp>
      <p:sp>
        <p:nvSpPr>
          <p:cNvPr id="34" name="Text 25"/>
          <p:cNvSpPr txBox="1"/>
          <p:nvPr/>
        </p:nvSpPr>
        <p:spPr>
          <a:xfrm>
            <a:off x="875995" y="2781075"/>
            <a:ext cx="12819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접근성과 사용 편의성</a:t>
            </a:r>
            <a:endParaRPr lang="en-US" sz="1000" dirty="0">
              <a:latin typeface="+mn-ea"/>
            </a:endParaRPr>
          </a:p>
        </p:txBody>
      </p:sp>
      <p:sp>
        <p:nvSpPr>
          <p:cNvPr id="35" name="Text 26"/>
          <p:cNvSpPr txBox="1"/>
          <p:nvPr/>
        </p:nvSpPr>
        <p:spPr>
          <a:xfrm>
            <a:off x="6515100" y="2228778"/>
            <a:ext cx="13578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장애 대응 및 복구 시간</a:t>
            </a:r>
            <a:endParaRPr lang="en-US" sz="1000" dirty="0">
              <a:latin typeface="+mn-ea"/>
            </a:endParaRPr>
          </a:p>
        </p:txBody>
      </p:sp>
      <p:sp>
        <p:nvSpPr>
          <p:cNvPr id="36" name="Text 27"/>
          <p:cNvSpPr txBox="1"/>
          <p:nvPr/>
        </p:nvSpPr>
        <p:spPr>
          <a:xfrm>
            <a:off x="6515100" y="2504926"/>
            <a:ext cx="13578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보안 감사 및 규정 준수</a:t>
            </a:r>
            <a:endParaRPr lang="en-US" sz="1000" dirty="0">
              <a:latin typeface="+mn-ea"/>
            </a:endParaRPr>
          </a:p>
        </p:txBody>
      </p:sp>
      <p:sp>
        <p:nvSpPr>
          <p:cNvPr id="37" name="Text 28"/>
          <p:cNvSpPr txBox="1"/>
          <p:nvPr/>
        </p:nvSpPr>
        <p:spPr>
          <a:xfrm>
            <a:off x="6515100" y="2781075"/>
            <a:ext cx="15672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로그 및 모니터링 요구사항</a:t>
            </a:r>
            <a:endParaRPr lang="en-US" sz="1000" dirty="0">
              <a:latin typeface="+mn-ea"/>
            </a:endParaRPr>
          </a:p>
        </p:txBody>
      </p:sp>
      <p:sp>
        <p:nvSpPr>
          <p:cNvPr id="38" name="Text 29"/>
          <p:cNvSpPr txBox="1"/>
          <p:nvPr/>
        </p:nvSpPr>
        <p:spPr>
          <a:xfrm>
            <a:off x="875995" y="3962480"/>
            <a:ext cx="16056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코드 변경 용이성 및 확장성</a:t>
            </a:r>
            <a:endParaRPr lang="en-US" sz="1000" dirty="0">
              <a:latin typeface="+mn-ea"/>
            </a:endParaRPr>
          </a:p>
        </p:txBody>
      </p:sp>
      <p:sp>
        <p:nvSpPr>
          <p:cNvPr id="39" name="Text 30"/>
          <p:cNvSpPr txBox="1"/>
          <p:nvPr/>
        </p:nvSpPr>
        <p:spPr>
          <a:xfrm>
            <a:off x="875995" y="4238629"/>
            <a:ext cx="14337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테스트 자동화 및 CI/CD</a:t>
            </a:r>
            <a:endParaRPr lang="en-US" sz="1000" dirty="0">
              <a:latin typeface="+mn-ea"/>
            </a:endParaRPr>
          </a:p>
        </p:txBody>
      </p:sp>
      <p:sp>
        <p:nvSpPr>
          <p:cNvPr id="40" name="Text 31"/>
          <p:cNvSpPr txBox="1"/>
          <p:nvPr/>
        </p:nvSpPr>
        <p:spPr>
          <a:xfrm>
            <a:off x="875995" y="4514778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기술 부채 관리</a:t>
            </a:r>
            <a:endParaRPr lang="en-US" sz="1000" dirty="0">
              <a:latin typeface="+mn-ea"/>
            </a:endParaRPr>
          </a:p>
        </p:txBody>
      </p:sp>
      <p:sp>
        <p:nvSpPr>
          <p:cNvPr id="41" name="Text 32"/>
          <p:cNvSpPr txBox="1"/>
          <p:nvPr/>
        </p:nvSpPr>
        <p:spPr>
          <a:xfrm>
            <a:off x="6515100" y="3962480"/>
            <a:ext cx="11960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비용 효율성 및 예산</a:t>
            </a:r>
            <a:endParaRPr lang="en-US" sz="1000" dirty="0">
              <a:latin typeface="+mn-ea"/>
            </a:endParaRPr>
          </a:p>
        </p:txBody>
      </p:sp>
      <p:sp>
        <p:nvSpPr>
          <p:cNvPr id="42" name="Text 33"/>
          <p:cNvSpPr txBox="1"/>
          <p:nvPr/>
        </p:nvSpPr>
        <p:spPr>
          <a:xfrm>
            <a:off x="6515100" y="4238629"/>
            <a:ext cx="13578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출시 속도 및 시장 대응</a:t>
            </a:r>
            <a:endParaRPr lang="en-US" sz="1000" dirty="0">
              <a:latin typeface="+mn-ea"/>
            </a:endParaRPr>
          </a:p>
        </p:txBody>
      </p:sp>
      <p:sp>
        <p:nvSpPr>
          <p:cNvPr id="43" name="Text 34"/>
          <p:cNvSpPr txBox="1"/>
          <p:nvPr/>
        </p:nvSpPr>
        <p:spPr>
          <a:xfrm>
            <a:off x="6515100" y="4514778"/>
            <a:ext cx="10625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SLA 및 계약 의무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1069848" y="2895905"/>
            <a:ext cx="2578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1</a:t>
            </a:r>
            <a:endParaRPr lang="en-US" sz="15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3265322" y="2895905"/>
            <a:ext cx="2578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2</a:t>
            </a:r>
            <a:endParaRPr lang="en-US" sz="15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460797" y="2895905"/>
            <a:ext cx="2578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3</a:t>
            </a:r>
            <a:endParaRPr lang="en-US" sz="15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7656271" y="2895905"/>
            <a:ext cx="257861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4</a:t>
            </a:r>
            <a:endParaRPr lang="en-US" sz="1500" dirty="0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839505" y="2381098"/>
            <a:ext cx="3047695" cy="1904695"/>
          </a:xfrm>
          <a:prstGeom prst="roundRect">
            <a:avLst>
              <a:gd name="adj" fmla="val 1920"/>
            </a:avLst>
          </a:prstGeom>
          <a:solidFill>
            <a:srgbClr val="F3F4F6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8991295" y="2572207"/>
            <a:ext cx="133502" cy="152705"/>
          </a:xfrm>
          <a:prstGeom prst="rect">
            <a:avLst/>
          </a:prstGeom>
        </p:spPr>
      </p:pic>
      <p:sp>
        <p:nvSpPr>
          <p:cNvPr id="10" name="Text 7"/>
          <p:cNvSpPr txBox="1"/>
          <p:nvPr/>
        </p:nvSpPr>
        <p:spPr>
          <a:xfrm>
            <a:off x="9201607" y="2533802"/>
            <a:ext cx="12865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Utility Tree 예시</a:t>
            </a:r>
            <a:endParaRPr lang="en-US" sz="1200" dirty="0">
              <a:latin typeface="+mn-ea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0816438" y="2933395"/>
            <a:ext cx="609905" cy="75895"/>
          </a:xfrm>
          <a:prstGeom prst="roundRect">
            <a:avLst>
              <a:gd name="adj" fmla="val 1204822"/>
            </a:avLst>
          </a:prstGeom>
          <a:solidFill>
            <a:srgbClr val="E5E7EB"/>
          </a:solidFill>
          <a:ln/>
        </p:spPr>
      </p:sp>
      <p:sp>
        <p:nvSpPr>
          <p:cNvPr id="12" name="Shape 9"/>
          <p:cNvSpPr/>
          <p:nvPr/>
        </p:nvSpPr>
        <p:spPr>
          <a:xfrm>
            <a:off x="10816438" y="2933395"/>
            <a:ext cx="552298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13" name="Shape 10"/>
          <p:cNvSpPr/>
          <p:nvPr/>
        </p:nvSpPr>
        <p:spPr>
          <a:xfrm>
            <a:off x="10816438" y="3200400"/>
            <a:ext cx="609905" cy="75895"/>
          </a:xfrm>
          <a:prstGeom prst="roundRect">
            <a:avLst>
              <a:gd name="adj" fmla="val 1204822"/>
            </a:avLst>
          </a:prstGeom>
          <a:solidFill>
            <a:srgbClr val="E5E7EB"/>
          </a:solidFill>
          <a:ln/>
        </p:spPr>
      </p:sp>
      <p:sp>
        <p:nvSpPr>
          <p:cNvPr id="14" name="Shape 11"/>
          <p:cNvSpPr/>
          <p:nvPr/>
        </p:nvSpPr>
        <p:spPr>
          <a:xfrm>
            <a:off x="10816438" y="3200400"/>
            <a:ext cx="523951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15" name="Shape 12"/>
          <p:cNvSpPr/>
          <p:nvPr/>
        </p:nvSpPr>
        <p:spPr>
          <a:xfrm>
            <a:off x="10816438" y="3467405"/>
            <a:ext cx="609905" cy="75895"/>
          </a:xfrm>
          <a:prstGeom prst="roundRect">
            <a:avLst>
              <a:gd name="adj" fmla="val 1204822"/>
            </a:avLst>
          </a:prstGeom>
          <a:solidFill>
            <a:srgbClr val="E5E7EB"/>
          </a:solidFill>
          <a:ln/>
        </p:spPr>
      </p:sp>
      <p:sp>
        <p:nvSpPr>
          <p:cNvPr id="16" name="Shape 13"/>
          <p:cNvSpPr/>
          <p:nvPr/>
        </p:nvSpPr>
        <p:spPr>
          <a:xfrm>
            <a:off x="10816438" y="3467405"/>
            <a:ext cx="495605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17" name="Shape 14"/>
          <p:cNvSpPr/>
          <p:nvPr/>
        </p:nvSpPr>
        <p:spPr>
          <a:xfrm>
            <a:off x="10816438" y="3733495"/>
            <a:ext cx="609905" cy="75895"/>
          </a:xfrm>
          <a:prstGeom prst="roundRect">
            <a:avLst>
              <a:gd name="adj" fmla="val 1204822"/>
            </a:avLst>
          </a:prstGeom>
          <a:solidFill>
            <a:srgbClr val="E5E7EB"/>
          </a:solidFill>
          <a:ln/>
        </p:spPr>
      </p:sp>
      <p:sp>
        <p:nvSpPr>
          <p:cNvPr id="18" name="Shape 15"/>
          <p:cNvSpPr/>
          <p:nvPr/>
        </p:nvSpPr>
        <p:spPr>
          <a:xfrm>
            <a:off x="10816438" y="3733495"/>
            <a:ext cx="457200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19" name="Shape 16"/>
          <p:cNvSpPr/>
          <p:nvPr/>
        </p:nvSpPr>
        <p:spPr>
          <a:xfrm>
            <a:off x="10816438" y="4000500"/>
            <a:ext cx="609905" cy="75895"/>
          </a:xfrm>
          <a:prstGeom prst="roundRect">
            <a:avLst>
              <a:gd name="adj" fmla="val 1204822"/>
            </a:avLst>
          </a:prstGeom>
          <a:solidFill>
            <a:srgbClr val="E5E7EB"/>
          </a:solidFill>
          <a:ln/>
        </p:spPr>
      </p:sp>
      <p:sp>
        <p:nvSpPr>
          <p:cNvPr id="20" name="Shape 17"/>
          <p:cNvSpPr/>
          <p:nvPr/>
        </p:nvSpPr>
        <p:spPr>
          <a:xfrm>
            <a:off x="10816438" y="4000500"/>
            <a:ext cx="428854" cy="75895"/>
          </a:xfrm>
          <a:prstGeom prst="roundRect">
            <a:avLst>
              <a:gd name="adj" fmla="val 1204822"/>
            </a:avLst>
          </a:prstGeom>
          <a:solidFill>
            <a:srgbClr val="2563EB"/>
          </a:solidFill>
          <a:ln/>
        </p:spPr>
      </p:sp>
      <p:sp>
        <p:nvSpPr>
          <p:cNvPr id="21" name="Shape 18"/>
          <p:cNvSpPr/>
          <p:nvPr/>
        </p:nvSpPr>
        <p:spPr>
          <a:xfrm>
            <a:off x="8839505" y="4438498"/>
            <a:ext cx="3047695" cy="533095"/>
          </a:xfrm>
          <a:prstGeom prst="roundRect">
            <a:avLst>
              <a:gd name="adj" fmla="val 24504"/>
            </a:avLst>
          </a:prstGeom>
          <a:solidFill>
            <a:srgbClr val="EFF6FF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4495" y="6391656"/>
            <a:ext cx="133502" cy="133502"/>
          </a:xfrm>
          <a:prstGeom prst="rect">
            <a:avLst/>
          </a:prstGeom>
        </p:spPr>
      </p:pic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51399" y="6391656"/>
            <a:ext cx="133502" cy="133502"/>
          </a:xfrm>
          <a:prstGeom prst="rect">
            <a:avLst/>
          </a:prstGeom>
        </p:spPr>
      </p:pic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rcRect l="-266" r="-266"/>
          <a:stretch/>
        </p:blipFill>
        <p:spPr>
          <a:xfrm>
            <a:off x="304495" y="350215"/>
            <a:ext cx="323698" cy="286207"/>
          </a:xfrm>
          <a:prstGeom prst="rect">
            <a:avLst/>
          </a:prstGeom>
        </p:spPr>
      </p:pic>
      <p:sp>
        <p:nvSpPr>
          <p:cNvPr id="25" name="Text 19"/>
          <p:cNvSpPr txBox="1"/>
          <p:nvPr/>
        </p:nvSpPr>
        <p:spPr>
          <a:xfrm>
            <a:off x="743407" y="267005"/>
            <a:ext cx="3529584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시나리오 수집과 우선순위화</a:t>
            </a:r>
            <a:endParaRPr lang="en-US" sz="2200" dirty="0">
              <a:latin typeface="+mn-ea"/>
            </a:endParaRPr>
          </a:p>
        </p:txBody>
      </p:sp>
      <p:sp>
        <p:nvSpPr>
          <p:cNvPr id="26" name="Text 20"/>
          <p:cNvSpPr txBox="1"/>
          <p:nvPr/>
        </p:nvSpPr>
        <p:spPr>
          <a:xfrm>
            <a:off x="304495" y="733349"/>
            <a:ext cx="32534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Utility Tree 접근법으로 특성 우선순위 선정</a:t>
            </a:r>
            <a:endParaRPr lang="en-US" sz="1300" dirty="0">
              <a:latin typeface="+mn-ea"/>
            </a:endParaRPr>
          </a:p>
        </p:txBody>
      </p:sp>
      <p:sp>
        <p:nvSpPr>
          <p:cNvPr id="27" name="Text 21"/>
          <p:cNvSpPr txBox="1"/>
          <p:nvPr/>
        </p:nvSpPr>
        <p:spPr>
          <a:xfrm>
            <a:off x="683971" y="3448202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시나리오 수집</a:t>
            </a:r>
            <a:endParaRPr lang="en-US" sz="1200" dirty="0">
              <a:latin typeface="+mn-ea"/>
            </a:endParaRPr>
          </a:p>
        </p:txBody>
      </p:sp>
      <p:sp>
        <p:nvSpPr>
          <p:cNvPr id="28" name="Text 22"/>
          <p:cNvSpPr txBox="1"/>
          <p:nvPr/>
        </p:nvSpPr>
        <p:spPr>
          <a:xfrm>
            <a:off x="617220" y="3752698"/>
            <a:ext cx="11192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이해관계자 인터뷰</a:t>
            </a:r>
            <a:endParaRPr lang="en-US" sz="1000" dirty="0">
              <a:latin typeface="+mn-ea"/>
            </a:endParaRPr>
          </a:p>
        </p:txBody>
      </p:sp>
      <p:sp>
        <p:nvSpPr>
          <p:cNvPr id="29" name="Text 23"/>
          <p:cNvSpPr txBox="1"/>
          <p:nvPr/>
        </p:nvSpPr>
        <p:spPr>
          <a:xfrm>
            <a:off x="678485" y="3943807"/>
            <a:ext cx="10049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도메인 요구사항</a:t>
            </a:r>
            <a:endParaRPr lang="en-US" sz="1000" dirty="0">
              <a:latin typeface="+mn-ea"/>
            </a:endParaRPr>
          </a:p>
        </p:txBody>
      </p:sp>
      <p:sp>
        <p:nvSpPr>
          <p:cNvPr id="30" name="Text 24"/>
          <p:cNvSpPr txBox="1"/>
          <p:nvPr/>
        </p:nvSpPr>
        <p:spPr>
          <a:xfrm>
            <a:off x="720547" y="4134002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과거 장애 분석</a:t>
            </a:r>
            <a:endParaRPr lang="en-US" sz="1000" dirty="0">
              <a:latin typeface="+mn-ea"/>
            </a:endParaRPr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rcRect t="-530" b="-530"/>
          <a:stretch/>
        </p:blipFill>
        <p:spPr>
          <a:xfrm>
            <a:off x="2100377" y="3397910"/>
            <a:ext cx="247802" cy="286207"/>
          </a:xfrm>
          <a:prstGeom prst="rect">
            <a:avLst/>
          </a:prstGeom>
        </p:spPr>
      </p:pic>
      <p:sp>
        <p:nvSpPr>
          <p:cNvPr id="32" name="Text 25"/>
          <p:cNvSpPr txBox="1"/>
          <p:nvPr/>
        </p:nvSpPr>
        <p:spPr>
          <a:xfrm>
            <a:off x="3020263" y="3448202"/>
            <a:ext cx="7242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특성 추출</a:t>
            </a:r>
            <a:endParaRPr lang="en-US" sz="1200" dirty="0">
              <a:latin typeface="+mn-ea"/>
            </a:endParaRPr>
          </a:p>
        </p:txBody>
      </p:sp>
      <p:sp>
        <p:nvSpPr>
          <p:cNvPr id="33" name="Text 26"/>
          <p:cNvSpPr txBox="1"/>
          <p:nvPr/>
        </p:nvSpPr>
        <p:spPr>
          <a:xfrm>
            <a:off x="2647188" y="3752698"/>
            <a:ext cx="14529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도메인 → 아키텍처 특성</a:t>
            </a:r>
            <a:endParaRPr lang="en-US" sz="1000" dirty="0">
              <a:latin typeface="+mn-ea"/>
            </a:endParaRPr>
          </a:p>
        </p:txBody>
      </p:sp>
      <p:sp>
        <p:nvSpPr>
          <p:cNvPr id="34" name="Text 27"/>
          <p:cNvSpPr txBox="1"/>
          <p:nvPr/>
        </p:nvSpPr>
        <p:spPr>
          <a:xfrm>
            <a:off x="3199486" y="3943807"/>
            <a:ext cx="3483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변환</a:t>
            </a:r>
            <a:endParaRPr lang="en-US" sz="1000" dirty="0">
              <a:latin typeface="+mn-ea"/>
            </a:endParaRPr>
          </a:p>
        </p:txBody>
      </p:sp>
      <p:sp>
        <p:nvSpPr>
          <p:cNvPr id="35" name="Text 28"/>
          <p:cNvSpPr txBox="1"/>
          <p:nvPr/>
        </p:nvSpPr>
        <p:spPr>
          <a:xfrm>
            <a:off x="2916022" y="4134002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복합 특성 분해</a:t>
            </a:r>
            <a:endParaRPr lang="en-US" sz="1000" dirty="0">
              <a:latin typeface="+mn-ea"/>
            </a:endParaRPr>
          </a:p>
        </p:txBody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7"/>
          <a:srcRect t="-530" b="-530"/>
          <a:stretch/>
        </p:blipFill>
        <p:spPr>
          <a:xfrm>
            <a:off x="4295851" y="3397910"/>
            <a:ext cx="247802" cy="286207"/>
          </a:xfrm>
          <a:prstGeom prst="rect">
            <a:avLst/>
          </a:prstGeom>
        </p:spPr>
      </p:pic>
      <p:sp>
        <p:nvSpPr>
          <p:cNvPr id="37" name="Text 29"/>
          <p:cNvSpPr txBox="1"/>
          <p:nvPr/>
        </p:nvSpPr>
        <p:spPr>
          <a:xfrm>
            <a:off x="5145329" y="344820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가중치 산정</a:t>
            </a:r>
            <a:endParaRPr lang="en-US" sz="1200" dirty="0">
              <a:latin typeface="+mn-ea"/>
            </a:endParaRPr>
          </a:p>
        </p:txBody>
      </p:sp>
      <p:sp>
        <p:nvSpPr>
          <p:cNvPr id="38" name="Text 30"/>
          <p:cNvSpPr txBox="1"/>
          <p:nvPr/>
        </p:nvSpPr>
        <p:spPr>
          <a:xfrm>
            <a:off x="4880153" y="3752698"/>
            <a:ext cx="13770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빈도 × 영향 × 리스크</a:t>
            </a:r>
            <a:endParaRPr lang="en-US" sz="1000" dirty="0">
              <a:latin typeface="+mn-ea"/>
            </a:endParaRPr>
          </a:p>
        </p:txBody>
      </p:sp>
      <p:sp>
        <p:nvSpPr>
          <p:cNvPr id="39" name="Text 31"/>
          <p:cNvSpPr txBox="1"/>
          <p:nvPr/>
        </p:nvSpPr>
        <p:spPr>
          <a:xfrm>
            <a:off x="5069434" y="3943807"/>
            <a:ext cx="10049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산술적 우선순위</a:t>
            </a:r>
            <a:endParaRPr lang="en-US" sz="1000" dirty="0">
              <a:latin typeface="+mn-ea"/>
            </a:endParaRPr>
          </a:p>
        </p:txBody>
      </p:sp>
      <p:sp>
        <p:nvSpPr>
          <p:cNvPr id="40" name="Text 32"/>
          <p:cNvSpPr txBox="1"/>
          <p:nvPr/>
        </p:nvSpPr>
        <p:spPr>
          <a:xfrm>
            <a:off x="5191963" y="4134002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정량적 평가</a:t>
            </a:r>
            <a:endParaRPr lang="en-US" sz="1000" dirty="0">
              <a:latin typeface="+mn-ea"/>
            </a:endParaRPr>
          </a:p>
        </p:txBody>
      </p:sp>
      <p:pic>
        <p:nvPicPr>
          <p:cNvPr id="41" name="Image 6" descr="preencoded.png"/>
          <p:cNvPicPr>
            <a:picLocks noChangeAspect="1"/>
          </p:cNvPicPr>
          <p:nvPr/>
        </p:nvPicPr>
        <p:blipFill>
          <a:blip r:embed="rId7"/>
          <a:srcRect t="-530" b="-530"/>
          <a:stretch/>
        </p:blipFill>
        <p:spPr>
          <a:xfrm>
            <a:off x="6491326" y="3397910"/>
            <a:ext cx="247802" cy="286207"/>
          </a:xfrm>
          <a:prstGeom prst="rect">
            <a:avLst/>
          </a:prstGeom>
        </p:spPr>
      </p:pic>
      <p:sp>
        <p:nvSpPr>
          <p:cNvPr id="42" name="Text 33"/>
          <p:cNvSpPr txBox="1"/>
          <p:nvPr/>
        </p:nvSpPr>
        <p:spPr>
          <a:xfrm>
            <a:off x="7335317" y="3448202"/>
            <a:ext cx="8769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Top N 선정</a:t>
            </a:r>
            <a:endParaRPr lang="en-US" sz="1200" dirty="0">
              <a:latin typeface="+mn-ea"/>
            </a:endParaRPr>
          </a:p>
        </p:txBody>
      </p:sp>
      <p:sp>
        <p:nvSpPr>
          <p:cNvPr id="43" name="Text 34"/>
          <p:cNvSpPr txBox="1"/>
          <p:nvPr/>
        </p:nvSpPr>
        <p:spPr>
          <a:xfrm>
            <a:off x="7399325" y="3752698"/>
            <a:ext cx="7287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Top 5 특성</a:t>
            </a:r>
            <a:endParaRPr lang="en-US" sz="1000" dirty="0">
              <a:latin typeface="+mn-ea"/>
            </a:endParaRPr>
          </a:p>
        </p:txBody>
      </p:sp>
      <p:sp>
        <p:nvSpPr>
          <p:cNvPr id="44" name="Text 35"/>
          <p:cNvSpPr txBox="1"/>
          <p:nvPr/>
        </p:nvSpPr>
        <p:spPr>
          <a:xfrm>
            <a:off x="7257593" y="3943807"/>
            <a:ext cx="10149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각 특성별 Top 3</a:t>
            </a:r>
            <a:endParaRPr lang="en-US" sz="1000" dirty="0">
              <a:latin typeface="+mn-ea"/>
            </a:endParaRPr>
          </a:p>
        </p:txBody>
      </p:sp>
      <p:sp>
        <p:nvSpPr>
          <p:cNvPr id="45" name="Text 36"/>
          <p:cNvSpPr txBox="1"/>
          <p:nvPr/>
        </p:nvSpPr>
        <p:spPr>
          <a:xfrm>
            <a:off x="7198157" y="4134002"/>
            <a:ext cx="11384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Hard constraints</a:t>
            </a:r>
            <a:endParaRPr lang="en-US" sz="1000" dirty="0">
              <a:latin typeface="+mn-ea"/>
            </a:endParaRPr>
          </a:p>
        </p:txBody>
      </p:sp>
      <p:sp>
        <p:nvSpPr>
          <p:cNvPr id="46" name="Text 37"/>
          <p:cNvSpPr txBox="1"/>
          <p:nvPr/>
        </p:nvSpPr>
        <p:spPr>
          <a:xfrm>
            <a:off x="8991295" y="2876702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확장성</a:t>
            </a:r>
            <a:endParaRPr lang="en-US" sz="1000" dirty="0">
              <a:latin typeface="+mn-ea"/>
            </a:endParaRPr>
          </a:p>
        </p:txBody>
      </p:sp>
      <p:sp>
        <p:nvSpPr>
          <p:cNvPr id="47" name="Text 38"/>
          <p:cNvSpPr txBox="1"/>
          <p:nvPr/>
        </p:nvSpPr>
        <p:spPr>
          <a:xfrm>
            <a:off x="11502238" y="2885846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90%</a:t>
            </a:r>
            <a:endParaRPr lang="en-US" sz="900" dirty="0">
              <a:latin typeface="+mn-ea"/>
            </a:endParaRPr>
          </a:p>
        </p:txBody>
      </p:sp>
      <p:sp>
        <p:nvSpPr>
          <p:cNvPr id="48" name="Text 39"/>
          <p:cNvSpPr txBox="1"/>
          <p:nvPr/>
        </p:nvSpPr>
        <p:spPr>
          <a:xfrm>
            <a:off x="8991295" y="3143707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가용성</a:t>
            </a:r>
            <a:endParaRPr lang="en-US" sz="1000" dirty="0">
              <a:latin typeface="+mn-ea"/>
            </a:endParaRPr>
          </a:p>
        </p:txBody>
      </p:sp>
      <p:sp>
        <p:nvSpPr>
          <p:cNvPr id="49" name="Text 40"/>
          <p:cNvSpPr txBox="1"/>
          <p:nvPr/>
        </p:nvSpPr>
        <p:spPr>
          <a:xfrm>
            <a:off x="11502238" y="3152851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85%</a:t>
            </a:r>
            <a:endParaRPr lang="en-US" sz="900" dirty="0">
              <a:latin typeface="+mn-ea"/>
            </a:endParaRPr>
          </a:p>
        </p:txBody>
      </p:sp>
      <p:sp>
        <p:nvSpPr>
          <p:cNvPr id="50" name="Text 41"/>
          <p:cNvSpPr txBox="1"/>
          <p:nvPr/>
        </p:nvSpPr>
        <p:spPr>
          <a:xfrm>
            <a:off x="8991295" y="3409798"/>
            <a:ext cx="3483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성능</a:t>
            </a:r>
            <a:endParaRPr lang="en-US" sz="1000" dirty="0">
              <a:latin typeface="+mn-ea"/>
            </a:endParaRPr>
          </a:p>
        </p:txBody>
      </p:sp>
      <p:sp>
        <p:nvSpPr>
          <p:cNvPr id="51" name="Text 42"/>
          <p:cNvSpPr txBox="1"/>
          <p:nvPr/>
        </p:nvSpPr>
        <p:spPr>
          <a:xfrm>
            <a:off x="11502238" y="3419856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80%</a:t>
            </a:r>
            <a:endParaRPr lang="en-US" sz="900" dirty="0">
              <a:latin typeface="+mn-ea"/>
            </a:endParaRPr>
          </a:p>
        </p:txBody>
      </p:sp>
      <p:sp>
        <p:nvSpPr>
          <p:cNvPr id="52" name="Text 43"/>
          <p:cNvSpPr txBox="1"/>
          <p:nvPr/>
        </p:nvSpPr>
        <p:spPr>
          <a:xfrm>
            <a:off x="8991295" y="3676802"/>
            <a:ext cx="3483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보안</a:t>
            </a:r>
            <a:endParaRPr lang="en-US" sz="1000" dirty="0">
              <a:latin typeface="+mn-ea"/>
            </a:endParaRPr>
          </a:p>
        </p:txBody>
      </p:sp>
      <p:sp>
        <p:nvSpPr>
          <p:cNvPr id="53" name="Text 44"/>
          <p:cNvSpPr txBox="1"/>
          <p:nvPr/>
        </p:nvSpPr>
        <p:spPr>
          <a:xfrm>
            <a:off x="11502238" y="3685946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75%</a:t>
            </a:r>
            <a:endParaRPr lang="en-US" sz="900" dirty="0">
              <a:latin typeface="+mn-ea"/>
            </a:endParaRPr>
          </a:p>
        </p:txBody>
      </p:sp>
      <p:sp>
        <p:nvSpPr>
          <p:cNvPr id="54" name="Text 45"/>
          <p:cNvSpPr txBox="1"/>
          <p:nvPr/>
        </p:nvSpPr>
        <p:spPr>
          <a:xfrm>
            <a:off x="8991295" y="3943807"/>
            <a:ext cx="4718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민첩성</a:t>
            </a:r>
            <a:endParaRPr lang="en-US" sz="1000" dirty="0">
              <a:latin typeface="+mn-ea"/>
            </a:endParaRPr>
          </a:p>
        </p:txBody>
      </p:sp>
      <p:sp>
        <p:nvSpPr>
          <p:cNvPr id="55" name="Text 46"/>
          <p:cNvSpPr txBox="1"/>
          <p:nvPr/>
        </p:nvSpPr>
        <p:spPr>
          <a:xfrm>
            <a:off x="11502238" y="3952951"/>
            <a:ext cx="32461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70%</a:t>
            </a:r>
            <a:endParaRPr lang="en-US" sz="900" dirty="0">
              <a:latin typeface="+mn-ea"/>
            </a:endParaRPr>
          </a:p>
        </p:txBody>
      </p:sp>
      <p:sp>
        <p:nvSpPr>
          <p:cNvPr id="56" name="Text 47"/>
          <p:cNvSpPr txBox="1"/>
          <p:nvPr/>
        </p:nvSpPr>
        <p:spPr>
          <a:xfrm>
            <a:off x="8953805" y="4543654"/>
            <a:ext cx="2839212" cy="3145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팁: 복합 특성(민첩성 등)은 모듈성·테스트·배포 용이성으로 분해</a:t>
            </a:r>
            <a:endParaRPr lang="en-US" sz="900" dirty="0">
              <a:latin typeface="+mn-ea"/>
            </a:endParaRPr>
          </a:p>
        </p:txBody>
      </p:sp>
      <p:sp>
        <p:nvSpPr>
          <p:cNvPr id="57" name="Text 48"/>
          <p:cNvSpPr txBox="1"/>
          <p:nvPr/>
        </p:nvSpPr>
        <p:spPr>
          <a:xfrm>
            <a:off x="514807" y="6362395"/>
            <a:ext cx="24249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빈도 × 영향 × 리스크 = 정량적 우선순위</a:t>
            </a:r>
            <a:endParaRPr lang="en-US" sz="1000" dirty="0">
              <a:latin typeface="+mn-ea"/>
            </a:endParaRPr>
          </a:p>
        </p:txBody>
      </p:sp>
      <p:sp>
        <p:nvSpPr>
          <p:cNvPr id="58" name="Text 49"/>
          <p:cNvSpPr txBox="1"/>
          <p:nvPr/>
        </p:nvSpPr>
        <p:spPr>
          <a:xfrm>
            <a:off x="5460797" y="6362395"/>
            <a:ext cx="18242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Hard constraints는 별도 표시</a:t>
            </a:r>
            <a:endParaRPr lang="en-US" sz="1000" dirty="0">
              <a:latin typeface="+mn-ea"/>
            </a:endParaRPr>
          </a:p>
        </p:txBody>
      </p:sp>
      <p:sp>
        <p:nvSpPr>
          <p:cNvPr id="59" name="Text 50"/>
          <p:cNvSpPr txBox="1"/>
          <p:nvPr/>
        </p:nvSpPr>
        <p:spPr>
          <a:xfrm>
            <a:off x="9673438" y="6362395"/>
            <a:ext cx="23198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Top 5 특성 + 각 특성별 Top 3 시나리오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1324051"/>
            <a:ext cx="11048695" cy="192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1571854"/>
            <a:ext cx="5372100" cy="2343607"/>
          </a:xfrm>
          <a:prstGeom prst="roundRect">
            <a:avLst>
              <a:gd name="adj" fmla="val 1903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-180" b="-180"/>
          <a:stretch/>
        </p:blipFill>
        <p:spPr>
          <a:xfrm>
            <a:off x="771754" y="1833372"/>
            <a:ext cx="190195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1037844" y="1772107"/>
            <a:ext cx="12152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ADR 구성요소</a:t>
            </a:r>
            <a:endParaRPr lang="en-US" sz="13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54" y="2162556"/>
            <a:ext cx="152705" cy="152705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754" y="2476195"/>
            <a:ext cx="152705" cy="15270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 t="-180" b="-180"/>
          <a:stretch/>
        </p:blipFill>
        <p:spPr>
          <a:xfrm>
            <a:off x="771754" y="2790749"/>
            <a:ext cx="190195" cy="15270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1754" y="3105302"/>
            <a:ext cx="152705" cy="15270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1754" y="3419856"/>
            <a:ext cx="152705" cy="152705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>
            <a:off x="571500" y="414314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rcRect t="-180" b="-180"/>
          <a:stretch/>
        </p:blipFill>
        <p:spPr>
          <a:xfrm>
            <a:off x="771754" y="4405579"/>
            <a:ext cx="190195" cy="152705"/>
          </a:xfrm>
          <a:prstGeom prst="rect">
            <a:avLst/>
          </a:prstGeom>
        </p:spPr>
      </p:pic>
      <p:sp>
        <p:nvSpPr>
          <p:cNvPr id="14" name="Text 5"/>
          <p:cNvSpPr txBox="1"/>
          <p:nvPr/>
        </p:nvSpPr>
        <p:spPr>
          <a:xfrm>
            <a:off x="1037844" y="4343400"/>
            <a:ext cx="130027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특성-결정 매핑</a:t>
            </a:r>
            <a:endParaRPr lang="en-US" sz="1300" dirty="0">
              <a:latin typeface="+mn-ea"/>
            </a:endParaRPr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rcRect t="-43" b="-43"/>
          <a:stretch/>
        </p:blipFill>
        <p:spPr>
          <a:xfrm>
            <a:off x="771754" y="4733849"/>
            <a:ext cx="133502" cy="152705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rcRect l="-33" r="-33"/>
          <a:stretch/>
        </p:blipFill>
        <p:spPr>
          <a:xfrm>
            <a:off x="771754" y="5048402"/>
            <a:ext cx="171907" cy="15270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71754" y="5362956"/>
            <a:ext cx="152705" cy="152705"/>
          </a:xfrm>
          <a:prstGeom prst="rect">
            <a:avLst/>
          </a:prstGeom>
        </p:spPr>
      </p:pic>
      <p:sp>
        <p:nvSpPr>
          <p:cNvPr id="18" name="Shape 6"/>
          <p:cNvSpPr/>
          <p:nvPr/>
        </p:nvSpPr>
        <p:spPr>
          <a:xfrm>
            <a:off x="6248095" y="1571854"/>
            <a:ext cx="5372100" cy="1009498"/>
          </a:xfrm>
          <a:prstGeom prst="roundRect">
            <a:avLst>
              <a:gd name="adj" fmla="val 6836"/>
            </a:avLst>
          </a:prstGeom>
          <a:solidFill>
            <a:srgbClr val="EFF6FF"/>
          </a:solidFill>
          <a:ln/>
        </p:spPr>
      </p:sp>
      <p:sp>
        <p:nvSpPr>
          <p:cNvPr id="19" name="Shape 7"/>
          <p:cNvSpPr/>
          <p:nvPr/>
        </p:nvSpPr>
        <p:spPr>
          <a:xfrm>
            <a:off x="6248095" y="1571854"/>
            <a:ext cx="38405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0" name="Shape 8"/>
          <p:cNvSpPr/>
          <p:nvPr/>
        </p:nvSpPr>
        <p:spPr>
          <a:xfrm>
            <a:off x="6248095" y="277154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rcRect t="-100" b="-100"/>
          <a:stretch/>
        </p:blipFill>
        <p:spPr>
          <a:xfrm>
            <a:off x="6448349" y="3033979"/>
            <a:ext cx="114300" cy="152705"/>
          </a:xfrm>
          <a:prstGeom prst="rect">
            <a:avLst/>
          </a:prstGeom>
        </p:spPr>
      </p:pic>
      <p:sp>
        <p:nvSpPr>
          <p:cNvPr id="22" name="Text 9"/>
          <p:cNvSpPr txBox="1"/>
          <p:nvPr/>
        </p:nvSpPr>
        <p:spPr>
          <a:xfrm>
            <a:off x="6638544" y="2971800"/>
            <a:ext cx="8622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실무 적용</a:t>
            </a:r>
            <a:endParaRPr lang="en-US" sz="1300" dirty="0">
              <a:latin typeface="+mn-ea"/>
            </a:endParaRPr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48349" y="3362249"/>
            <a:ext cx="152705" cy="152705"/>
          </a:xfrm>
          <a:prstGeom prst="rect">
            <a:avLst/>
          </a:prstGeom>
        </p:spPr>
      </p:pic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5"/>
          <a:srcRect t="-180" b="-180"/>
          <a:stretch/>
        </p:blipFill>
        <p:spPr>
          <a:xfrm>
            <a:off x="6448349" y="3676802"/>
            <a:ext cx="190195" cy="152705"/>
          </a:xfrm>
          <a:prstGeom prst="rect">
            <a:avLst/>
          </a:prstGeom>
        </p:spPr>
      </p:pic>
      <p:pic>
        <p:nvPicPr>
          <p:cNvPr id="25" name="Image 13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448349" y="3991356"/>
            <a:ext cx="152705" cy="152705"/>
          </a:xfrm>
          <a:prstGeom prst="rect">
            <a:avLst/>
          </a:prstGeom>
        </p:spPr>
      </p:pic>
      <p:sp>
        <p:nvSpPr>
          <p:cNvPr id="26" name="Shape 10"/>
          <p:cNvSpPr/>
          <p:nvPr/>
        </p:nvSpPr>
        <p:spPr>
          <a:xfrm>
            <a:off x="6248095" y="467715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448349" y="4938674"/>
            <a:ext cx="152705" cy="152705"/>
          </a:xfrm>
          <a:prstGeom prst="rect">
            <a:avLst/>
          </a:prstGeom>
        </p:spPr>
      </p:pic>
      <p:sp>
        <p:nvSpPr>
          <p:cNvPr id="28" name="Text 11"/>
          <p:cNvSpPr txBox="1"/>
          <p:nvPr/>
        </p:nvSpPr>
        <p:spPr>
          <a:xfrm>
            <a:off x="6676949" y="4876495"/>
            <a:ext cx="81473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주의사항</a:t>
            </a:r>
            <a:endParaRPr lang="en-US" sz="1300" dirty="0">
              <a:latin typeface="+mn-ea"/>
            </a:endParaRPr>
          </a:p>
        </p:txBody>
      </p:sp>
      <p:pic>
        <p:nvPicPr>
          <p:cNvPr id="29" name="Image 15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448349" y="5266944"/>
            <a:ext cx="152705" cy="152705"/>
          </a:xfrm>
          <a:prstGeom prst="rect">
            <a:avLst/>
          </a:prstGeom>
        </p:spPr>
      </p:pic>
      <p:pic>
        <p:nvPicPr>
          <p:cNvPr id="30" name="Image 16" descr="preencoded.png"/>
          <p:cNvPicPr>
            <a:picLocks noChangeAspect="1"/>
          </p:cNvPicPr>
          <p:nvPr/>
        </p:nvPicPr>
        <p:blipFill>
          <a:blip r:embed="rId19"/>
          <a:srcRect l="-33" r="-33"/>
          <a:stretch/>
        </p:blipFill>
        <p:spPr>
          <a:xfrm>
            <a:off x="6448349" y="5581498"/>
            <a:ext cx="171907" cy="152705"/>
          </a:xfrm>
          <a:prstGeom prst="rect">
            <a:avLst/>
          </a:prstGeom>
        </p:spPr>
      </p:pic>
      <p:pic>
        <p:nvPicPr>
          <p:cNvPr id="31" name="Image 17" descr="preencoded.png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6448349" y="5896051"/>
            <a:ext cx="152705" cy="152705"/>
          </a:xfrm>
          <a:prstGeom prst="rect">
            <a:avLst/>
          </a:prstGeom>
        </p:spPr>
      </p:pic>
      <p:sp>
        <p:nvSpPr>
          <p:cNvPr id="32" name="Text 12"/>
          <p:cNvSpPr txBox="1"/>
          <p:nvPr/>
        </p:nvSpPr>
        <p:spPr>
          <a:xfrm>
            <a:off x="571500" y="390449"/>
            <a:ext cx="5791810" cy="42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Architecture Decision Record (ADR)</a:t>
            </a:r>
            <a:endParaRPr lang="en-US" sz="2400" dirty="0">
              <a:latin typeface="+mn-ea"/>
            </a:endParaRPr>
          </a:p>
        </p:txBody>
      </p:sp>
      <p:sp>
        <p:nvSpPr>
          <p:cNvPr id="33" name="Text 13"/>
          <p:cNvSpPr txBox="1"/>
          <p:nvPr/>
        </p:nvSpPr>
        <p:spPr>
          <a:xfrm>
            <a:off x="571500" y="923544"/>
            <a:ext cx="271942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6B7280"/>
                </a:solidFill>
                <a:latin typeface="+mn-ea"/>
                <a:cs typeface="Poppins" pitchFamily="34" charset="-120"/>
              </a:rPr>
              <a:t>아키텍처 특성과 설계 결정의 연결</a:t>
            </a:r>
            <a:endParaRPr lang="en-US" sz="1300" dirty="0">
              <a:latin typeface="+mn-ea"/>
            </a:endParaRPr>
          </a:p>
        </p:txBody>
      </p:sp>
      <p:sp>
        <p:nvSpPr>
          <p:cNvPr id="34" name="Text 14"/>
          <p:cNvSpPr txBox="1"/>
          <p:nvPr/>
        </p:nvSpPr>
        <p:spPr>
          <a:xfrm>
            <a:off x="1037844" y="2143354"/>
            <a:ext cx="11192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결정 (Decision)</a:t>
            </a:r>
            <a:endParaRPr lang="en-US" sz="1000" dirty="0">
              <a:latin typeface="+mn-ea"/>
            </a:endParaRPr>
          </a:p>
        </p:txBody>
      </p:sp>
      <p:sp>
        <p:nvSpPr>
          <p:cNvPr id="35" name="Text 15"/>
          <p:cNvSpPr txBox="1"/>
          <p:nvPr/>
        </p:nvSpPr>
        <p:spPr>
          <a:xfrm>
            <a:off x="2048256" y="2143354"/>
            <a:ext cx="13103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특정 아키텍처 선택</a:t>
            </a:r>
            <a:endParaRPr lang="en-US" sz="1000" dirty="0">
              <a:latin typeface="+mn-ea"/>
            </a:endParaRPr>
          </a:p>
        </p:txBody>
      </p:sp>
      <p:sp>
        <p:nvSpPr>
          <p:cNvPr id="36" name="Text 16"/>
          <p:cNvSpPr txBox="1"/>
          <p:nvPr/>
        </p:nvSpPr>
        <p:spPr>
          <a:xfrm>
            <a:off x="1037844" y="2457907"/>
            <a:ext cx="13770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대안 (Alternatives)</a:t>
            </a:r>
            <a:endParaRPr lang="en-US" sz="1000" dirty="0">
              <a:latin typeface="+mn-ea"/>
            </a:endParaRPr>
          </a:p>
        </p:txBody>
      </p:sp>
      <p:sp>
        <p:nvSpPr>
          <p:cNvPr id="37" name="Text 17"/>
          <p:cNvSpPr txBox="1"/>
          <p:nvPr/>
        </p:nvSpPr>
        <p:spPr>
          <a:xfrm>
            <a:off x="2305202" y="2457907"/>
            <a:ext cx="14438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고려했던 다른 옵션들</a:t>
            </a:r>
            <a:endParaRPr lang="en-US" sz="1000" dirty="0">
              <a:latin typeface="+mn-ea"/>
            </a:endParaRPr>
          </a:p>
        </p:txBody>
      </p:sp>
      <p:sp>
        <p:nvSpPr>
          <p:cNvPr id="38" name="Text 18"/>
          <p:cNvSpPr txBox="1"/>
          <p:nvPr/>
        </p:nvSpPr>
        <p:spPr>
          <a:xfrm>
            <a:off x="1076249" y="2771546"/>
            <a:ext cx="11859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근거 (Rationale)</a:t>
            </a:r>
            <a:endParaRPr lang="en-US" sz="1000" dirty="0">
              <a:latin typeface="+mn-ea"/>
            </a:endParaRPr>
          </a:p>
        </p:txBody>
      </p:sp>
      <p:sp>
        <p:nvSpPr>
          <p:cNvPr id="39" name="Text 19"/>
          <p:cNvSpPr txBox="1"/>
          <p:nvPr/>
        </p:nvSpPr>
        <p:spPr>
          <a:xfrm>
            <a:off x="2156155" y="2771546"/>
            <a:ext cx="14721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특성 만족을 위한 이유</a:t>
            </a:r>
            <a:endParaRPr lang="en-US" sz="1000" dirty="0">
              <a:latin typeface="+mn-ea"/>
            </a:endParaRPr>
          </a:p>
        </p:txBody>
      </p:sp>
      <p:sp>
        <p:nvSpPr>
          <p:cNvPr id="40" name="Text 20"/>
          <p:cNvSpPr txBox="1"/>
          <p:nvPr/>
        </p:nvSpPr>
        <p:spPr>
          <a:xfrm>
            <a:off x="1037844" y="3086100"/>
            <a:ext cx="15480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결과 (Consequences)</a:t>
            </a:r>
            <a:endParaRPr lang="en-US" sz="1000" dirty="0">
              <a:latin typeface="+mn-ea"/>
            </a:endParaRPr>
          </a:p>
        </p:txBody>
      </p:sp>
      <p:sp>
        <p:nvSpPr>
          <p:cNvPr id="41" name="Text 21"/>
          <p:cNvSpPr txBox="1"/>
          <p:nvPr/>
        </p:nvSpPr>
        <p:spPr>
          <a:xfrm>
            <a:off x="2483510" y="3086100"/>
            <a:ext cx="12719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트레이드오프 분석</a:t>
            </a:r>
            <a:endParaRPr lang="en-US" sz="1000" dirty="0">
              <a:latin typeface="+mn-ea"/>
            </a:endParaRPr>
          </a:p>
        </p:txBody>
      </p:sp>
      <p:sp>
        <p:nvSpPr>
          <p:cNvPr id="42" name="Text 22"/>
          <p:cNvSpPr txBox="1"/>
          <p:nvPr/>
        </p:nvSpPr>
        <p:spPr>
          <a:xfrm>
            <a:off x="1037844" y="3400654"/>
            <a:ext cx="13295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검증 (Verification)</a:t>
            </a:r>
            <a:endParaRPr lang="en-US" sz="1000" dirty="0">
              <a:latin typeface="+mn-ea"/>
            </a:endParaRPr>
          </a:p>
        </p:txBody>
      </p:sp>
      <p:sp>
        <p:nvSpPr>
          <p:cNvPr id="43" name="Text 23"/>
          <p:cNvSpPr txBox="1"/>
          <p:nvPr/>
        </p:nvSpPr>
        <p:spPr>
          <a:xfrm>
            <a:off x="2263140" y="3400654"/>
            <a:ext cx="13386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특성 달성 확인 방법</a:t>
            </a:r>
            <a:endParaRPr lang="en-US" sz="1000" dirty="0">
              <a:latin typeface="+mn-ea"/>
            </a:endParaRPr>
          </a:p>
        </p:txBody>
      </p:sp>
      <p:sp>
        <p:nvSpPr>
          <p:cNvPr id="44" name="Text 24"/>
          <p:cNvSpPr txBox="1"/>
          <p:nvPr/>
        </p:nvSpPr>
        <p:spPr>
          <a:xfrm>
            <a:off x="1019556" y="4714646"/>
            <a:ext cx="5385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1:1 매핑</a:t>
            </a:r>
            <a:endParaRPr lang="en-US" sz="1000" dirty="0">
              <a:latin typeface="+mn-ea"/>
            </a:endParaRPr>
          </a:p>
        </p:txBody>
      </p:sp>
      <p:sp>
        <p:nvSpPr>
          <p:cNvPr id="45" name="Text 25"/>
          <p:cNvSpPr txBox="1"/>
          <p:nvPr/>
        </p:nvSpPr>
        <p:spPr>
          <a:xfrm>
            <a:off x="1452067" y="4714646"/>
            <a:ext cx="1776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하나의 특성 → 하나의 ADR</a:t>
            </a:r>
            <a:endParaRPr lang="en-US" sz="1000" dirty="0">
              <a:latin typeface="+mn-ea"/>
            </a:endParaRPr>
          </a:p>
        </p:txBody>
      </p:sp>
      <p:sp>
        <p:nvSpPr>
          <p:cNvPr id="46" name="Text 26"/>
          <p:cNvSpPr txBox="1"/>
          <p:nvPr/>
        </p:nvSpPr>
        <p:spPr>
          <a:xfrm>
            <a:off x="1057046" y="5029200"/>
            <a:ext cx="7196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다대1 매핑</a:t>
            </a:r>
            <a:endParaRPr lang="en-US" sz="1000" dirty="0">
              <a:latin typeface="+mn-ea"/>
            </a:endParaRPr>
          </a:p>
        </p:txBody>
      </p:sp>
      <p:sp>
        <p:nvSpPr>
          <p:cNvPr id="47" name="Text 27"/>
          <p:cNvSpPr txBox="1"/>
          <p:nvPr/>
        </p:nvSpPr>
        <p:spPr>
          <a:xfrm>
            <a:off x="1668780" y="5029200"/>
            <a:ext cx="1510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복합 특성 → 단일 ADR</a:t>
            </a:r>
            <a:endParaRPr lang="en-US" sz="1000" dirty="0">
              <a:latin typeface="+mn-ea"/>
            </a:endParaRPr>
          </a:p>
        </p:txBody>
      </p:sp>
      <p:sp>
        <p:nvSpPr>
          <p:cNvPr id="48" name="Text 28"/>
          <p:cNvSpPr txBox="1"/>
          <p:nvPr/>
        </p:nvSpPr>
        <p:spPr>
          <a:xfrm>
            <a:off x="1037844" y="53437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도구 연동</a:t>
            </a:r>
            <a:endParaRPr lang="en-US" sz="1000" dirty="0">
              <a:latin typeface="+mn-ea"/>
            </a:endParaRPr>
          </a:p>
        </p:txBody>
      </p:sp>
      <p:sp>
        <p:nvSpPr>
          <p:cNvPr id="49" name="Text 29"/>
          <p:cNvSpPr txBox="1"/>
          <p:nvPr/>
        </p:nvSpPr>
        <p:spPr>
          <a:xfrm>
            <a:off x="1600200" y="5343754"/>
            <a:ext cx="19101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ADR 템플릿에 특성 필드 포함</a:t>
            </a:r>
            <a:endParaRPr lang="en-US" sz="1000" dirty="0">
              <a:latin typeface="+mn-ea"/>
            </a:endParaRPr>
          </a:p>
        </p:txBody>
      </p:sp>
      <p:pic>
        <p:nvPicPr>
          <p:cNvPr id="50" name="Image 18" descr="preencoded.png"/>
          <p:cNvPicPr>
            <a:picLocks noChangeAspect="1"/>
          </p:cNvPicPr>
          <p:nvPr/>
        </p:nvPicPr>
        <p:blipFill>
          <a:blip r:embed="rId21"/>
          <a:srcRect t="-100" b="-100"/>
          <a:stretch/>
        </p:blipFill>
        <p:spPr>
          <a:xfrm>
            <a:off x="6439205" y="1752905"/>
            <a:ext cx="114300" cy="152705"/>
          </a:xfrm>
          <a:prstGeom prst="rect">
            <a:avLst/>
          </a:prstGeom>
        </p:spPr>
      </p:pic>
      <p:sp>
        <p:nvSpPr>
          <p:cNvPr id="51" name="Text 30"/>
          <p:cNvSpPr txBox="1"/>
          <p:nvPr/>
        </p:nvSpPr>
        <p:spPr>
          <a:xfrm>
            <a:off x="6553505" y="1723644"/>
            <a:ext cx="76261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핵심 원칙</a:t>
            </a:r>
            <a:endParaRPr lang="en-US" sz="1200" dirty="0">
              <a:latin typeface="+mn-ea"/>
            </a:endParaRPr>
          </a:p>
        </p:txBody>
      </p:sp>
      <p:sp>
        <p:nvSpPr>
          <p:cNvPr id="52" name="Text 31"/>
          <p:cNvSpPr txBox="1"/>
          <p:nvPr/>
        </p:nvSpPr>
        <p:spPr>
          <a:xfrm>
            <a:off x="6439205" y="2029054"/>
            <a:ext cx="509137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아키텍처 특성은 설계 결정의 핵심 근거가 되며, ADR을 통해 추적 가능하고 검증 가능한 설계로 연결됩니다.</a:t>
            </a:r>
            <a:endParaRPr lang="en-US" sz="1000" dirty="0">
              <a:latin typeface="+mn-ea"/>
            </a:endParaRPr>
          </a:p>
        </p:txBody>
      </p:sp>
      <p:sp>
        <p:nvSpPr>
          <p:cNvPr id="53" name="Text 32"/>
          <p:cNvSpPr txBox="1"/>
          <p:nvPr/>
        </p:nvSpPr>
        <p:spPr>
          <a:xfrm>
            <a:off x="6715354" y="3343046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주기적 리뷰</a:t>
            </a:r>
            <a:endParaRPr lang="en-US" sz="1000" dirty="0">
              <a:latin typeface="+mn-ea"/>
            </a:endParaRPr>
          </a:p>
        </p:txBody>
      </p:sp>
      <p:sp>
        <p:nvSpPr>
          <p:cNvPr id="54" name="Text 33"/>
          <p:cNvSpPr txBox="1"/>
          <p:nvPr/>
        </p:nvSpPr>
        <p:spPr>
          <a:xfrm>
            <a:off x="7410298" y="3343046"/>
            <a:ext cx="22439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분기별 ADR 검토, 특성 달성도 확인</a:t>
            </a:r>
            <a:endParaRPr lang="en-US" sz="1000" dirty="0">
              <a:latin typeface="+mn-ea"/>
            </a:endParaRPr>
          </a:p>
        </p:txBody>
      </p:sp>
      <p:sp>
        <p:nvSpPr>
          <p:cNvPr id="55" name="Text 34"/>
          <p:cNvSpPr txBox="1"/>
          <p:nvPr/>
        </p:nvSpPr>
        <p:spPr>
          <a:xfrm>
            <a:off x="6752844" y="3657600"/>
            <a:ext cx="10625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이해관계자 참여</a:t>
            </a:r>
            <a:endParaRPr lang="en-US" sz="1000" dirty="0">
              <a:latin typeface="+mn-ea"/>
            </a:endParaRPr>
          </a:p>
        </p:txBody>
      </p:sp>
      <p:sp>
        <p:nvSpPr>
          <p:cNvPr id="56" name="Text 35"/>
          <p:cNvSpPr txBox="1"/>
          <p:nvPr/>
        </p:nvSpPr>
        <p:spPr>
          <a:xfrm>
            <a:off x="7714793" y="3657600"/>
            <a:ext cx="22146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특성 우선순위 변경 시 ADR 재작성</a:t>
            </a:r>
            <a:endParaRPr lang="en-US" sz="1000" dirty="0">
              <a:latin typeface="+mn-ea"/>
            </a:endParaRPr>
          </a:p>
        </p:txBody>
      </p:sp>
      <p:sp>
        <p:nvSpPr>
          <p:cNvPr id="57" name="Text 36"/>
          <p:cNvSpPr txBox="1"/>
          <p:nvPr/>
        </p:nvSpPr>
        <p:spPr>
          <a:xfrm>
            <a:off x="6715354" y="39721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측정 연동</a:t>
            </a:r>
            <a:endParaRPr lang="en-US" sz="1000" dirty="0">
              <a:latin typeface="+mn-ea"/>
            </a:endParaRPr>
          </a:p>
        </p:txBody>
      </p:sp>
      <p:sp>
        <p:nvSpPr>
          <p:cNvPr id="58" name="Text 37"/>
          <p:cNvSpPr txBox="1"/>
          <p:nvPr/>
        </p:nvSpPr>
        <p:spPr>
          <a:xfrm>
            <a:off x="7276795" y="3972154"/>
            <a:ext cx="21195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SLO/SLI 달성률로 ADR 효과 검증</a:t>
            </a:r>
            <a:endParaRPr lang="en-US" sz="1000" dirty="0">
              <a:latin typeface="+mn-ea"/>
            </a:endParaRPr>
          </a:p>
        </p:txBody>
      </p:sp>
      <p:sp>
        <p:nvSpPr>
          <p:cNvPr id="59" name="Text 38"/>
          <p:cNvSpPr txBox="1"/>
          <p:nvPr/>
        </p:nvSpPr>
        <p:spPr>
          <a:xfrm>
            <a:off x="6715354" y="5248656"/>
            <a:ext cx="10908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과도한 매핑 금지</a:t>
            </a:r>
            <a:endParaRPr lang="en-US" sz="1000" dirty="0">
              <a:latin typeface="+mn-ea"/>
            </a:endParaRPr>
          </a:p>
        </p:txBody>
      </p:sp>
      <p:sp>
        <p:nvSpPr>
          <p:cNvPr id="60" name="Text 39"/>
          <p:cNvSpPr txBox="1"/>
          <p:nvPr/>
        </p:nvSpPr>
        <p:spPr>
          <a:xfrm>
            <a:off x="7704734" y="5248656"/>
            <a:ext cx="14813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특성 수 ≤ ADR 수 유지</a:t>
            </a:r>
            <a:endParaRPr lang="en-US" sz="1000" dirty="0">
              <a:latin typeface="+mn-ea"/>
            </a:endParaRPr>
          </a:p>
        </p:txBody>
      </p:sp>
      <p:sp>
        <p:nvSpPr>
          <p:cNvPr id="61" name="Text 40"/>
          <p:cNvSpPr txBox="1"/>
          <p:nvPr/>
        </p:nvSpPr>
        <p:spPr>
          <a:xfrm>
            <a:off x="6734556" y="5562295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명확성 유지</a:t>
            </a:r>
            <a:endParaRPr lang="en-US" sz="1000" dirty="0">
              <a:latin typeface="+mn-ea"/>
            </a:endParaRPr>
          </a:p>
        </p:txBody>
      </p:sp>
      <p:sp>
        <p:nvSpPr>
          <p:cNvPr id="62" name="Text 41"/>
          <p:cNvSpPr txBox="1"/>
          <p:nvPr/>
        </p:nvSpPr>
        <p:spPr>
          <a:xfrm>
            <a:off x="7429500" y="5562295"/>
            <a:ext cx="21387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애매한 특성은 하위특성으로 분해</a:t>
            </a:r>
            <a:endParaRPr lang="en-US" sz="1000" dirty="0">
              <a:latin typeface="+mn-ea"/>
            </a:endParaRPr>
          </a:p>
        </p:txBody>
      </p:sp>
      <p:sp>
        <p:nvSpPr>
          <p:cNvPr id="63" name="Text 42"/>
          <p:cNvSpPr txBox="1"/>
          <p:nvPr/>
        </p:nvSpPr>
        <p:spPr>
          <a:xfrm>
            <a:off x="6715354" y="5876849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동기화</a:t>
            </a:r>
            <a:endParaRPr lang="en-US" sz="1000" dirty="0">
              <a:latin typeface="+mn-ea"/>
            </a:endParaRPr>
          </a:p>
        </p:txBody>
      </p:sp>
      <p:sp>
        <p:nvSpPr>
          <p:cNvPr id="64" name="Text 43"/>
          <p:cNvSpPr txBox="1"/>
          <p:nvPr/>
        </p:nvSpPr>
        <p:spPr>
          <a:xfrm>
            <a:off x="7114946" y="5876849"/>
            <a:ext cx="20820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특성 변경 시 ADR 즉시 업데이트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676331"/>
            <a:ext cx="432328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[ch05] 카타: 실리콘 샌드위치에서의 특성 추출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499" y="2187481"/>
            <a:ext cx="358120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명시적 특성: 요구사항에 직접 명시된 설계 요소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2591646"/>
            <a:ext cx="5069279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예시: 확장성(수천→수백만 사용자), 탄력성(피크 처리), 성능(모바일 우선)</a:t>
            </a:r>
            <a:endParaRPr lang="en-US" sz="1300" dirty="0">
              <a:latin typeface="+mn-ea"/>
            </a:endParaRPr>
          </a:p>
        </p:txBody>
      </p:sp>
      <p:sp>
        <p:nvSpPr>
          <p:cNvPr id="8" name="Text 6"/>
          <p:cNvSpPr txBox="1"/>
          <p:nvPr/>
        </p:nvSpPr>
        <p:spPr>
          <a:xfrm>
            <a:off x="571500" y="3246356"/>
            <a:ext cx="336021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암묵적 특성: 요구사항에 없지만 설계에 영향</a:t>
            </a:r>
            <a:endParaRPr lang="en-US" sz="1300" dirty="0">
              <a:latin typeface="+mn-ea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571500" y="3650521"/>
            <a:ext cx="5069279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예시: 가용성/안정성, 보안(결제 외부위탁), 맞춤화(플러그인 vs 템플릿)</a:t>
            </a:r>
            <a:endParaRPr lang="en-US" sz="1300" dirty="0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4344550"/>
            <a:ext cx="4677156" cy="2009851"/>
          </a:xfrm>
          <a:prstGeom prst="roundRect">
            <a:avLst>
              <a:gd name="adj" fmla="val 2587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1" name="Text 9"/>
          <p:cNvSpPr txBox="1"/>
          <p:nvPr/>
        </p:nvSpPr>
        <p:spPr>
          <a:xfrm>
            <a:off x="771754" y="4543890"/>
            <a:ext cx="3099816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도메인 요구사항 → 아키텍처 특성 변환</a:t>
            </a:r>
            <a:endParaRPr lang="en-US" sz="1400" dirty="0">
              <a:latin typeface="+mn-ea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771754" y="4932510"/>
            <a:ext cx="18690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사용자 수 증가 → 확장성</a:t>
            </a:r>
            <a:endParaRPr lang="en-US" sz="1300" dirty="0">
              <a:latin typeface="+mn-ea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771754" y="5336674"/>
            <a:ext cx="18690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식사 시간 집중 → 탄력성</a:t>
            </a:r>
            <a:endParaRPr lang="en-US" sz="1300" dirty="0">
              <a:latin typeface="+mn-ea"/>
            </a:endParaRPr>
          </a:p>
        </p:txBody>
      </p:sp>
      <p:sp>
        <p:nvSpPr>
          <p:cNvPr id="14" name="Text 12"/>
          <p:cNvSpPr txBox="1"/>
          <p:nvPr/>
        </p:nvSpPr>
        <p:spPr>
          <a:xfrm>
            <a:off x="771754" y="5740839"/>
            <a:ext cx="2030882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모바일 접근 → 성능 최적화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910121" y="2095805"/>
            <a:ext cx="3810305" cy="2667305"/>
          </a:xfrm>
          <a:prstGeom prst="roundRect">
            <a:avLst>
              <a:gd name="adj" fmla="val 14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6" name="Text 14"/>
          <p:cNvSpPr txBox="1"/>
          <p:nvPr/>
        </p:nvSpPr>
        <p:spPr>
          <a:xfrm>
            <a:off x="7692847" y="2594153"/>
            <a:ext cx="23737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실리콘 샌드위치: 특성 추출 과정</a:t>
            </a:r>
            <a:endParaRPr lang="en-US" sz="1300" dirty="0">
              <a:latin typeface="+mn-ea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147865" y="2998318"/>
            <a:ext cx="828446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8" name="Text 16"/>
          <p:cNvSpPr txBox="1"/>
          <p:nvPr/>
        </p:nvSpPr>
        <p:spPr>
          <a:xfrm>
            <a:off x="7371893" y="3121762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도메인</a:t>
            </a:r>
            <a:endParaRPr lang="en-US" sz="1000" dirty="0">
              <a:latin typeface="+mn-ea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7308799" y="3327502"/>
            <a:ext cx="6080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요구사항</a:t>
            </a:r>
            <a:endParaRPr lang="en-US" sz="1000" dirty="0">
              <a:latin typeface="+mn-ea"/>
            </a:endParaRPr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8087868" y="3223260"/>
            <a:ext cx="200254" cy="228600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8402422" y="2998318"/>
            <a:ext cx="828446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2" name="Text 19"/>
          <p:cNvSpPr txBox="1"/>
          <p:nvPr/>
        </p:nvSpPr>
        <p:spPr>
          <a:xfrm>
            <a:off x="8625535" y="3121762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명시적</a:t>
            </a:r>
            <a:endParaRPr lang="en-US" sz="1000" dirty="0">
              <a:latin typeface="+mn-ea"/>
            </a:endParaRPr>
          </a:p>
        </p:txBody>
      </p:sp>
      <p:sp>
        <p:nvSpPr>
          <p:cNvPr id="23" name="Text 20"/>
          <p:cNvSpPr txBox="1"/>
          <p:nvPr/>
        </p:nvSpPr>
        <p:spPr>
          <a:xfrm>
            <a:off x="8688629" y="3327502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특성</a:t>
            </a:r>
            <a:endParaRPr lang="en-US" sz="1000" dirty="0">
              <a:latin typeface="+mn-ea"/>
            </a:endParaRPr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9342425" y="3223260"/>
            <a:ext cx="200254" cy="228600"/>
          </a:xfrm>
          <a:prstGeom prst="rect">
            <a:avLst/>
          </a:prstGeom>
        </p:spPr>
      </p:pic>
      <p:sp>
        <p:nvSpPr>
          <p:cNvPr id="25" name="Shape 21"/>
          <p:cNvSpPr/>
          <p:nvPr/>
        </p:nvSpPr>
        <p:spPr>
          <a:xfrm>
            <a:off x="9656064" y="2998318"/>
            <a:ext cx="828446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6" name="Text 22"/>
          <p:cNvSpPr txBox="1"/>
          <p:nvPr/>
        </p:nvSpPr>
        <p:spPr>
          <a:xfrm>
            <a:off x="9880092" y="3121762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암묵적</a:t>
            </a:r>
            <a:endParaRPr lang="en-US" sz="1000" dirty="0">
              <a:latin typeface="+mn-ea"/>
            </a:endParaRPr>
          </a:p>
        </p:txBody>
      </p:sp>
      <p:sp>
        <p:nvSpPr>
          <p:cNvPr id="27" name="Text 23"/>
          <p:cNvSpPr txBox="1"/>
          <p:nvPr/>
        </p:nvSpPr>
        <p:spPr>
          <a:xfrm>
            <a:off x="9943186" y="3327502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특성</a:t>
            </a:r>
            <a:endParaRPr lang="en-US" sz="1000" dirty="0">
              <a:latin typeface="+mn-ea"/>
            </a:endParaRPr>
          </a:p>
        </p:txBody>
      </p:sp>
      <p:sp>
        <p:nvSpPr>
          <p:cNvPr id="28" name="Shape 24"/>
          <p:cNvSpPr/>
          <p:nvPr/>
        </p:nvSpPr>
        <p:spPr>
          <a:xfrm>
            <a:off x="7147865" y="3810305"/>
            <a:ext cx="780898" cy="457200"/>
          </a:xfrm>
          <a:prstGeom prst="roundRect">
            <a:avLst>
              <a:gd name="adj" fmla="val 33333"/>
            </a:avLst>
          </a:prstGeom>
          <a:solidFill>
            <a:srgbClr val="FBBF24">
              <a:alpha val="20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9" name="Text 25"/>
          <p:cNvSpPr txBox="1"/>
          <p:nvPr/>
        </p:nvSpPr>
        <p:spPr>
          <a:xfrm>
            <a:off x="7347204" y="3933749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확장성</a:t>
            </a:r>
            <a:endParaRPr lang="en-US" sz="1000" dirty="0">
              <a:latin typeface="+mn-ea"/>
            </a:endParaRPr>
          </a:p>
        </p:txBody>
      </p:sp>
      <p:sp>
        <p:nvSpPr>
          <p:cNvPr id="30" name="Shape 26"/>
          <p:cNvSpPr/>
          <p:nvPr/>
        </p:nvSpPr>
        <p:spPr>
          <a:xfrm>
            <a:off x="8001000" y="3810305"/>
            <a:ext cx="780898" cy="457200"/>
          </a:xfrm>
          <a:prstGeom prst="roundRect">
            <a:avLst>
              <a:gd name="adj" fmla="val 33333"/>
            </a:avLst>
          </a:prstGeom>
          <a:solidFill>
            <a:srgbClr val="FBBF24">
              <a:alpha val="20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1" name="Text 27"/>
          <p:cNvSpPr txBox="1"/>
          <p:nvPr/>
        </p:nvSpPr>
        <p:spPr>
          <a:xfrm>
            <a:off x="8199425" y="3933749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탄력성</a:t>
            </a:r>
            <a:endParaRPr lang="en-US" sz="1000" dirty="0">
              <a:latin typeface="+mn-ea"/>
            </a:endParaRPr>
          </a:p>
        </p:txBody>
      </p:sp>
      <p:sp>
        <p:nvSpPr>
          <p:cNvPr id="32" name="Shape 28"/>
          <p:cNvSpPr/>
          <p:nvPr/>
        </p:nvSpPr>
        <p:spPr>
          <a:xfrm>
            <a:off x="8853221" y="3810305"/>
            <a:ext cx="780898" cy="457200"/>
          </a:xfrm>
          <a:prstGeom prst="roundRect">
            <a:avLst>
              <a:gd name="adj" fmla="val 33333"/>
            </a:avLst>
          </a:prstGeom>
          <a:solidFill>
            <a:srgbClr val="34D399">
              <a:alpha val="20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3" name="Text 29"/>
          <p:cNvSpPr txBox="1"/>
          <p:nvPr/>
        </p:nvSpPr>
        <p:spPr>
          <a:xfrm>
            <a:off x="9051646" y="3933749"/>
            <a:ext cx="48463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가용성</a:t>
            </a:r>
            <a:endParaRPr lang="en-US" sz="1000" dirty="0">
              <a:latin typeface="+mn-ea"/>
            </a:endParaRPr>
          </a:p>
        </p:txBody>
      </p:sp>
      <p:sp>
        <p:nvSpPr>
          <p:cNvPr id="34" name="Shape 30"/>
          <p:cNvSpPr/>
          <p:nvPr/>
        </p:nvSpPr>
        <p:spPr>
          <a:xfrm>
            <a:off x="9705442" y="3810305"/>
            <a:ext cx="780898" cy="457200"/>
          </a:xfrm>
          <a:prstGeom prst="roundRect">
            <a:avLst>
              <a:gd name="adj" fmla="val 33333"/>
            </a:avLst>
          </a:prstGeom>
          <a:solidFill>
            <a:srgbClr val="34D399">
              <a:alpha val="20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5" name="Text 31"/>
          <p:cNvSpPr txBox="1"/>
          <p:nvPr/>
        </p:nvSpPr>
        <p:spPr>
          <a:xfrm>
            <a:off x="9967874" y="3933749"/>
            <a:ext cx="36027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보안</a:t>
            </a:r>
            <a:endParaRPr lang="en-US" sz="1000" dirty="0">
              <a:latin typeface="+mn-ea"/>
            </a:endParaRPr>
          </a:p>
        </p:txBody>
      </p:sp>
      <p:sp>
        <p:nvSpPr>
          <p:cNvPr id="36" name="Shape 32"/>
          <p:cNvSpPr/>
          <p:nvPr/>
        </p:nvSpPr>
        <p:spPr>
          <a:xfrm>
            <a:off x="6023153" y="6290158"/>
            <a:ext cx="5790895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7" name="Text 33"/>
          <p:cNvSpPr txBox="1"/>
          <p:nvPr/>
        </p:nvSpPr>
        <p:spPr>
          <a:xfrm>
            <a:off x="6185002" y="6376111"/>
            <a:ext cx="557052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요구사항 문장 속 신호를 특성으로 해석하고, 외부 연동 실패 시 'degraded mode'를 정의합니다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870862"/>
            <a:ext cx="11048695" cy="1314907"/>
          </a:xfrm>
          <a:prstGeom prst="roundRect">
            <a:avLst>
              <a:gd name="adj" fmla="val 6047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870862"/>
            <a:ext cx="38405" cy="13149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3367735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3367735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4694866"/>
            <a:ext cx="3534156" cy="1580998"/>
          </a:xfrm>
          <a:prstGeom prst="roundRect">
            <a:avLst>
              <a:gd name="adj" fmla="val 4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4694866"/>
            <a:ext cx="3534156" cy="3840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1695" y="5376094"/>
            <a:ext cx="114300" cy="114300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1695" y="5652243"/>
            <a:ext cx="114300" cy="11430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4330598" y="4694866"/>
            <a:ext cx="3534156" cy="1580998"/>
          </a:xfrm>
          <a:prstGeom prst="roundRect">
            <a:avLst>
              <a:gd name="adj" fmla="val 4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4330598" y="4694866"/>
            <a:ext cx="3534156" cy="3840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20794" y="5376094"/>
            <a:ext cx="114300" cy="11430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rcRect l="-133" r="-133"/>
          <a:stretch/>
        </p:blipFill>
        <p:spPr>
          <a:xfrm>
            <a:off x="4520794" y="5652243"/>
            <a:ext cx="85954" cy="114300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8089697" y="4694866"/>
            <a:ext cx="3534156" cy="1580998"/>
          </a:xfrm>
          <a:prstGeom prst="roundRect">
            <a:avLst>
              <a:gd name="adj" fmla="val 4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5" name="Shape 9"/>
          <p:cNvSpPr/>
          <p:nvPr/>
        </p:nvSpPr>
        <p:spPr>
          <a:xfrm>
            <a:off x="8089697" y="4694866"/>
            <a:ext cx="3534156" cy="3840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80806" y="5376094"/>
            <a:ext cx="114300" cy="11430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280806" y="5652243"/>
            <a:ext cx="114300" cy="11430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rcRect l="-3120" r="-3120"/>
          <a:stretch/>
        </p:blipFill>
        <p:spPr>
          <a:xfrm>
            <a:off x="8280806" y="5928391"/>
            <a:ext cx="75895" cy="114300"/>
          </a:xfrm>
          <a:prstGeom prst="rect">
            <a:avLst/>
          </a:prstGeom>
        </p:spPr>
      </p:pic>
      <p:sp>
        <p:nvSpPr>
          <p:cNvPr id="19" name="Text 10"/>
          <p:cNvSpPr txBox="1"/>
          <p:nvPr/>
        </p:nvSpPr>
        <p:spPr>
          <a:xfrm>
            <a:off x="3833165" y="514807"/>
            <a:ext cx="4834433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측정의 핵심: 감에서 지표로</a:t>
            </a:r>
            <a:endParaRPr lang="en-US" sz="3100" dirty="0">
              <a:latin typeface="+mn-ea"/>
            </a:endParaRPr>
          </a:p>
        </p:txBody>
      </p:sp>
      <p:sp>
        <p:nvSpPr>
          <p:cNvPr id="20" name="Text 11"/>
          <p:cNvSpPr txBox="1"/>
          <p:nvPr/>
        </p:nvSpPr>
        <p:spPr>
          <a:xfrm>
            <a:off x="4473245" y="1204265"/>
            <a:ext cx="33915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아키텍처 특성을 측정 가능한 수치로 전환</a:t>
            </a:r>
            <a:endParaRPr lang="en-US" sz="1500" dirty="0">
              <a:latin typeface="+mn-ea"/>
            </a:endParaRPr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38505" y="2203704"/>
            <a:ext cx="228600" cy="228600"/>
          </a:xfrm>
          <a:prstGeom prst="rect">
            <a:avLst/>
          </a:prstGeom>
        </p:spPr>
      </p:pic>
      <p:sp>
        <p:nvSpPr>
          <p:cNvPr id="22" name="Text 12"/>
          <p:cNvSpPr txBox="1"/>
          <p:nvPr/>
        </p:nvSpPr>
        <p:spPr>
          <a:xfrm>
            <a:off x="1218895" y="2099462"/>
            <a:ext cx="1248156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측정의 어려움</a:t>
            </a:r>
            <a:endParaRPr lang="en-US" sz="1500" dirty="0">
              <a:latin typeface="+mn-ea"/>
            </a:endParaRPr>
          </a:p>
        </p:txBody>
      </p:sp>
      <p:sp>
        <p:nvSpPr>
          <p:cNvPr id="23" name="Text 13"/>
          <p:cNvSpPr txBox="1"/>
          <p:nvPr/>
        </p:nvSpPr>
        <p:spPr>
          <a:xfrm>
            <a:off x="1218895" y="2461565"/>
            <a:ext cx="10201961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모호한 용어: 민첩성, 배포 용이성, 극도로 빠른 성능 등 정의의 다양성: 동일 조직 내 부서별로도 정의 상이 복합적 특성: 민첩성 = 모듈성 + 배포용이성 + 테스트용이성</a:t>
            </a:r>
            <a:endParaRPr lang="en-US" sz="1200" dirty="0">
              <a:latin typeface="+mn-ea"/>
            </a:endParaRP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1"/>
          <a:srcRect l="-133" r="-133"/>
          <a:stretch/>
        </p:blipFill>
        <p:spPr>
          <a:xfrm>
            <a:off x="838505" y="3701491"/>
            <a:ext cx="171907" cy="228600"/>
          </a:xfrm>
          <a:prstGeom prst="rect">
            <a:avLst/>
          </a:prstGeom>
        </p:spPr>
      </p:pic>
      <p:sp>
        <p:nvSpPr>
          <p:cNvPr id="25" name="Text 14"/>
          <p:cNvSpPr txBox="1"/>
          <p:nvPr/>
        </p:nvSpPr>
        <p:spPr>
          <a:xfrm>
            <a:off x="1162202" y="3596335"/>
            <a:ext cx="17145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해법: 표준화와 분해</a:t>
            </a:r>
            <a:endParaRPr lang="en-US" sz="1500" dirty="0">
              <a:latin typeface="+mn-ea"/>
            </a:endParaRPr>
          </a:p>
        </p:txBody>
      </p:sp>
      <p:sp>
        <p:nvSpPr>
          <p:cNvPr id="26" name="Text 15"/>
          <p:cNvSpPr txBox="1"/>
          <p:nvPr/>
        </p:nvSpPr>
        <p:spPr>
          <a:xfrm>
            <a:off x="1162202" y="3958438"/>
            <a:ext cx="9106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표준 정의 합의: 조직 전체가 공통 언어 사용 하위특성으로 분해: 측정 가능한 작은 단위로 나누기 통계적 지표: 평균 + 백분위 + 최대값 함께 활용</a:t>
            </a:r>
            <a:endParaRPr lang="en-US" sz="1200" dirty="0">
              <a:latin typeface="+mn-ea"/>
            </a:endParaRPr>
          </a:p>
        </p:txBody>
      </p:sp>
      <p:sp>
        <p:nvSpPr>
          <p:cNvPr id="27" name="Text 16"/>
          <p:cNvSpPr txBox="1"/>
          <p:nvPr/>
        </p:nvSpPr>
        <p:spPr>
          <a:xfrm>
            <a:off x="1997050" y="4923466"/>
            <a:ext cx="814730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설계 시점</a:t>
            </a:r>
            <a:endParaRPr lang="en-US" sz="1300" dirty="0">
              <a:latin typeface="+mn-ea"/>
            </a:endParaRPr>
          </a:p>
        </p:txBody>
      </p:sp>
      <p:sp>
        <p:nvSpPr>
          <p:cNvPr id="28" name="Text 17"/>
          <p:cNvSpPr txBox="1"/>
          <p:nvPr/>
        </p:nvSpPr>
        <p:spPr>
          <a:xfrm>
            <a:off x="952805" y="5333117"/>
            <a:ext cx="1528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아키텍처 리뷰 체크리스트</a:t>
            </a:r>
            <a:endParaRPr lang="en-US" sz="1000" dirty="0">
              <a:latin typeface="+mn-ea"/>
            </a:endParaRPr>
          </a:p>
        </p:txBody>
      </p:sp>
      <p:sp>
        <p:nvSpPr>
          <p:cNvPr id="29" name="Text 18"/>
          <p:cNvSpPr txBox="1"/>
          <p:nvPr/>
        </p:nvSpPr>
        <p:spPr>
          <a:xfrm>
            <a:off x="952805" y="5609266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정적 분석 도구</a:t>
            </a:r>
            <a:endParaRPr lang="en-US" sz="1000" dirty="0">
              <a:latin typeface="+mn-ea"/>
            </a:endParaRPr>
          </a:p>
        </p:txBody>
      </p:sp>
      <p:sp>
        <p:nvSpPr>
          <p:cNvPr id="30" name="Text 19"/>
          <p:cNvSpPr txBox="1"/>
          <p:nvPr/>
        </p:nvSpPr>
        <p:spPr>
          <a:xfrm>
            <a:off x="5835701" y="4923466"/>
            <a:ext cx="652882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출시 전</a:t>
            </a:r>
            <a:endParaRPr lang="en-US" sz="1300" dirty="0">
              <a:latin typeface="+mn-ea"/>
            </a:endParaRPr>
          </a:p>
        </p:txBody>
      </p:sp>
      <p:sp>
        <p:nvSpPr>
          <p:cNvPr id="31" name="Text 20"/>
          <p:cNvSpPr txBox="1"/>
          <p:nvPr/>
        </p:nvSpPr>
        <p:spPr>
          <a:xfrm>
            <a:off x="4711903" y="5333117"/>
            <a:ext cx="13478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성능/부하/보안 테스트</a:t>
            </a:r>
            <a:endParaRPr lang="en-US" sz="1000" dirty="0">
              <a:latin typeface="+mn-ea"/>
            </a:endParaRPr>
          </a:p>
        </p:txBody>
      </p:sp>
      <p:sp>
        <p:nvSpPr>
          <p:cNvPr id="32" name="Text 21"/>
          <p:cNvSpPr txBox="1"/>
          <p:nvPr/>
        </p:nvSpPr>
        <p:spPr>
          <a:xfrm>
            <a:off x="4683557" y="5609266"/>
            <a:ext cx="15389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품질 평가 (Eval harness)</a:t>
            </a:r>
            <a:endParaRPr lang="en-US" sz="1000" dirty="0">
              <a:latin typeface="+mn-ea"/>
            </a:endParaRPr>
          </a:p>
        </p:txBody>
      </p:sp>
      <p:sp>
        <p:nvSpPr>
          <p:cNvPr id="33" name="Text 22"/>
          <p:cNvSpPr txBox="1"/>
          <p:nvPr/>
        </p:nvSpPr>
        <p:spPr>
          <a:xfrm>
            <a:off x="9697212" y="4923466"/>
            <a:ext cx="4526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운영</a:t>
            </a:r>
            <a:endParaRPr lang="en-US" sz="1300" dirty="0">
              <a:latin typeface="+mn-ea"/>
            </a:endParaRPr>
          </a:p>
        </p:txBody>
      </p:sp>
      <p:sp>
        <p:nvSpPr>
          <p:cNvPr id="34" name="Text 23"/>
          <p:cNvSpPr txBox="1"/>
          <p:nvPr/>
        </p:nvSpPr>
        <p:spPr>
          <a:xfrm>
            <a:off x="8471002" y="5333117"/>
            <a:ext cx="11192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SLI/SLO 모니터링</a:t>
            </a:r>
            <a:endParaRPr lang="en-US" sz="1000" dirty="0">
              <a:latin typeface="+mn-ea"/>
            </a:endParaRPr>
          </a:p>
        </p:txBody>
      </p:sp>
      <p:sp>
        <p:nvSpPr>
          <p:cNvPr id="35" name="Text 24"/>
          <p:cNvSpPr txBox="1"/>
          <p:nvPr/>
        </p:nvSpPr>
        <p:spPr>
          <a:xfrm>
            <a:off x="8471002" y="5609266"/>
            <a:ext cx="13103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트레이싱/로그/메트릭</a:t>
            </a:r>
            <a:endParaRPr lang="en-US" sz="1000" dirty="0">
              <a:latin typeface="+mn-ea"/>
            </a:endParaRPr>
          </a:p>
        </p:txBody>
      </p:sp>
      <p:sp>
        <p:nvSpPr>
          <p:cNvPr id="36" name="Text 25"/>
          <p:cNvSpPr txBox="1"/>
          <p:nvPr/>
        </p:nvSpPr>
        <p:spPr>
          <a:xfrm>
            <a:off x="8432597" y="5885415"/>
            <a:ext cx="881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비용 모니터링</a:t>
            </a:r>
            <a:endParaRPr lang="en-US" sz="1000" dirty="0">
              <a:latin typeface="+mn-ea"/>
            </a:endParaRPr>
          </a:p>
        </p:txBody>
      </p:sp>
      <p:sp>
        <p:nvSpPr>
          <p:cNvPr id="37" name="Text 26"/>
          <p:cNvSpPr txBox="1"/>
          <p:nvPr/>
        </p:nvSpPr>
        <p:spPr>
          <a:xfrm>
            <a:off x="4432097" y="6581273"/>
            <a:ext cx="34344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측정은 감에서 시작하지만, 수치로 끝나야 운영이 가능합니다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525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304190" y="1124254"/>
            <a:ext cx="5486400" cy="1295705"/>
          </a:xfrm>
          <a:prstGeom prst="roundRect">
            <a:avLst>
              <a:gd name="adj" fmla="val 4151"/>
            </a:avLst>
          </a:prstGeom>
          <a:solidFill>
            <a:srgbClr val="EFF6FF"/>
          </a:solidFill>
          <a:ln/>
        </p:spPr>
      </p:sp>
      <p:sp>
        <p:nvSpPr>
          <p:cNvPr id="4" name="Shape 2"/>
          <p:cNvSpPr/>
          <p:nvPr/>
        </p:nvSpPr>
        <p:spPr>
          <a:xfrm>
            <a:off x="304190" y="2572664"/>
            <a:ext cx="5486400" cy="1295705"/>
          </a:xfrm>
          <a:prstGeom prst="roundRect">
            <a:avLst>
              <a:gd name="adj" fmla="val 4151"/>
            </a:avLst>
          </a:prstGeom>
          <a:solidFill>
            <a:srgbClr val="ECFDF5"/>
          </a:solidFill>
          <a:ln/>
        </p:spPr>
      </p:sp>
      <p:sp>
        <p:nvSpPr>
          <p:cNvPr id="5" name="Shape 3"/>
          <p:cNvSpPr/>
          <p:nvPr/>
        </p:nvSpPr>
        <p:spPr>
          <a:xfrm>
            <a:off x="6096000" y="2572664"/>
            <a:ext cx="5790895" cy="1295705"/>
          </a:xfrm>
          <a:prstGeom prst="roundRect">
            <a:avLst>
              <a:gd name="adj" fmla="val 4151"/>
            </a:avLst>
          </a:prstGeom>
          <a:solidFill>
            <a:srgbClr val="FEF2F2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304495" y="304495"/>
            <a:ext cx="4891126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[ch06] 운영 측정 지표와 성능 예산</a:t>
            </a:r>
            <a:endParaRPr lang="en-US" sz="2200" dirty="0">
              <a:latin typeface="+mn-ea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6895" y="1317193"/>
            <a:ext cx="171907" cy="171907"/>
          </a:xfrm>
          <a:prstGeom prst="rect">
            <a:avLst/>
          </a:prstGeom>
        </p:spPr>
      </p:pic>
      <p:sp>
        <p:nvSpPr>
          <p:cNvPr id="8" name="Text 5"/>
          <p:cNvSpPr txBox="1"/>
          <p:nvPr/>
        </p:nvSpPr>
        <p:spPr>
          <a:xfrm>
            <a:off x="704697" y="1305305"/>
            <a:ext cx="8814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40AF"/>
                </a:solidFill>
                <a:latin typeface="+mn-ea"/>
                <a:cs typeface="ui-sans-serif" pitchFamily="34" charset="-120"/>
              </a:rPr>
              <a:t>성능 측정</a:t>
            </a:r>
            <a:endParaRPr lang="en-US" sz="1300" dirty="0">
              <a:latin typeface="+mn-ea"/>
            </a:endParaRPr>
          </a:p>
        </p:txBody>
      </p:sp>
      <p:sp>
        <p:nvSpPr>
          <p:cNvPr id="9" name="Text 6"/>
          <p:cNvSpPr txBox="1"/>
          <p:nvPr/>
        </p:nvSpPr>
        <p:spPr>
          <a:xfrm>
            <a:off x="456895" y="1639061"/>
            <a:ext cx="228142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p50/p95 응답시간, 최대 응답시간</a:t>
            </a:r>
            <a:endParaRPr lang="en-US" sz="1000" dirty="0">
              <a:latin typeface="+mn-ea"/>
            </a:endParaRPr>
          </a:p>
        </p:txBody>
      </p:sp>
      <p:sp>
        <p:nvSpPr>
          <p:cNvPr id="10" name="Text 7"/>
          <p:cNvSpPr txBox="1"/>
          <p:nvPr/>
        </p:nvSpPr>
        <p:spPr>
          <a:xfrm>
            <a:off x="456895" y="1867661"/>
            <a:ext cx="374812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First Contentful Paint (FCP), Time to First Byte (TTFB)</a:t>
            </a:r>
            <a:endParaRPr lang="en-US" sz="1000" dirty="0">
              <a:latin typeface="+mn-ea"/>
            </a:endParaRPr>
          </a:p>
        </p:txBody>
      </p:sp>
      <p:sp>
        <p:nvSpPr>
          <p:cNvPr id="11" name="Text 8"/>
          <p:cNvSpPr txBox="1"/>
          <p:nvPr/>
        </p:nvSpPr>
        <p:spPr>
          <a:xfrm>
            <a:off x="456895" y="2096261"/>
            <a:ext cx="217718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First Token Latency (스트리밍)</a:t>
            </a:r>
            <a:endParaRPr lang="en-US" sz="1000" dirty="0">
              <a:latin typeface="+mn-ea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895" y="2765602"/>
            <a:ext cx="171907" cy="171907"/>
          </a:xfrm>
          <a:prstGeom prst="rect">
            <a:avLst/>
          </a:prstGeom>
        </p:spPr>
      </p:pic>
      <p:sp>
        <p:nvSpPr>
          <p:cNvPr id="13" name="Text 9"/>
          <p:cNvSpPr txBox="1"/>
          <p:nvPr/>
        </p:nvSpPr>
        <p:spPr>
          <a:xfrm>
            <a:off x="704697" y="2753715"/>
            <a:ext cx="12243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65F46"/>
                </a:solidFill>
                <a:latin typeface="+mn-ea"/>
                <a:cs typeface="ui-sans-serif" pitchFamily="34" charset="-120"/>
              </a:rPr>
              <a:t>확장성/탄력성</a:t>
            </a:r>
            <a:endParaRPr lang="en-US" sz="1300" dirty="0">
              <a:latin typeface="+mn-ea"/>
            </a:endParaRPr>
          </a:p>
        </p:txBody>
      </p:sp>
      <p:sp>
        <p:nvSpPr>
          <p:cNvPr id="14" name="Text 10"/>
          <p:cNvSpPr txBox="1"/>
          <p:nvPr/>
        </p:nvSpPr>
        <p:spPr>
          <a:xfrm>
            <a:off x="456895" y="3086557"/>
            <a:ext cx="19961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시간 경과에 따른 처리량 추이</a:t>
            </a:r>
            <a:endParaRPr lang="en-US" sz="1000" dirty="0">
              <a:latin typeface="+mn-ea"/>
            </a:endParaRPr>
          </a:p>
        </p:txBody>
      </p:sp>
      <p:sp>
        <p:nvSpPr>
          <p:cNvPr id="15" name="Text 11"/>
          <p:cNvSpPr txBox="1"/>
          <p:nvPr/>
        </p:nvSpPr>
        <p:spPr>
          <a:xfrm>
            <a:off x="456895" y="3315157"/>
            <a:ext cx="191932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요청 폭증(버스트) 대응 시간</a:t>
            </a:r>
            <a:endParaRPr lang="en-US" sz="1000" dirty="0">
              <a:latin typeface="+mn-ea"/>
            </a:endParaRPr>
          </a:p>
        </p:txBody>
      </p:sp>
      <p:sp>
        <p:nvSpPr>
          <p:cNvPr id="16" name="Text 12"/>
          <p:cNvSpPr txBox="1"/>
          <p:nvPr/>
        </p:nvSpPr>
        <p:spPr>
          <a:xfrm>
            <a:off x="456895" y="3543757"/>
            <a:ext cx="15581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동시 접속자 수 증가율</a:t>
            </a:r>
            <a:endParaRPr lang="en-US" sz="1000" dirty="0">
              <a:latin typeface="+mn-ea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47790" y="1078202"/>
            <a:ext cx="171907" cy="171907"/>
          </a:xfrm>
          <a:prstGeom prst="rect">
            <a:avLst/>
          </a:prstGeom>
        </p:spPr>
      </p:pic>
      <p:sp>
        <p:nvSpPr>
          <p:cNvPr id="18" name="Text 13"/>
          <p:cNvSpPr txBox="1"/>
          <p:nvPr/>
        </p:nvSpPr>
        <p:spPr>
          <a:xfrm>
            <a:off x="6495593" y="1066314"/>
            <a:ext cx="17958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성능 예산 (K-가중치)</a:t>
            </a:r>
            <a:endParaRPr lang="en-US" sz="1300" dirty="0">
              <a:latin typeface="+mn-ea"/>
            </a:endParaRPr>
          </a:p>
        </p:txBody>
      </p:sp>
      <p:sp>
        <p:nvSpPr>
          <p:cNvPr id="19" name="Text 14"/>
          <p:cNvSpPr txBox="1"/>
          <p:nvPr/>
        </p:nvSpPr>
        <p:spPr>
          <a:xfrm>
            <a:off x="6247790" y="1400070"/>
            <a:ext cx="143377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저대역폭 모바일 고려:</a:t>
            </a:r>
            <a:endParaRPr lang="en-US" sz="1000" dirty="0">
              <a:latin typeface="+mn-ea"/>
            </a:endParaRPr>
          </a:p>
        </p:txBody>
      </p:sp>
      <p:sp>
        <p:nvSpPr>
          <p:cNvPr id="20" name="Text 15"/>
          <p:cNvSpPr txBox="1"/>
          <p:nvPr/>
        </p:nvSpPr>
        <p:spPr>
          <a:xfrm>
            <a:off x="6247790" y="1667075"/>
            <a:ext cx="19961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페이지당 최대 바이트 수 제한</a:t>
            </a:r>
            <a:endParaRPr lang="en-US" sz="1000" dirty="0">
              <a:latin typeface="+mn-ea"/>
            </a:endParaRPr>
          </a:p>
        </p:txBody>
      </p:sp>
      <p:sp>
        <p:nvSpPr>
          <p:cNvPr id="21" name="Text 16"/>
          <p:cNvSpPr txBox="1"/>
          <p:nvPr/>
        </p:nvSpPr>
        <p:spPr>
          <a:xfrm>
            <a:off x="6247790" y="1895675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라이브러리/프레임워크 용량 제한</a:t>
            </a:r>
            <a:endParaRPr lang="en-US" sz="1000" dirty="0">
              <a:latin typeface="+mn-ea"/>
            </a:endParaRPr>
          </a:p>
        </p:txBody>
      </p:sp>
      <p:sp>
        <p:nvSpPr>
          <p:cNvPr id="22" name="Text 17"/>
          <p:cNvSpPr txBox="1"/>
          <p:nvPr/>
        </p:nvSpPr>
        <p:spPr>
          <a:xfrm>
            <a:off x="6247790" y="2124275"/>
            <a:ext cx="204368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모델 토큰 수 제한 (예: 4K/8K)</a:t>
            </a:r>
            <a:endParaRPr lang="en-US" sz="1000" dirty="0">
              <a:latin typeface="+mn-ea"/>
            </a:endParaRPr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47790" y="2765603"/>
            <a:ext cx="171907" cy="171907"/>
          </a:xfrm>
          <a:prstGeom prst="rect">
            <a:avLst/>
          </a:prstGeom>
        </p:spPr>
      </p:pic>
      <p:sp>
        <p:nvSpPr>
          <p:cNvPr id="24" name="Text 18"/>
          <p:cNvSpPr txBox="1"/>
          <p:nvPr/>
        </p:nvSpPr>
        <p:spPr>
          <a:xfrm>
            <a:off x="6495593" y="2753715"/>
            <a:ext cx="8147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991B1B"/>
                </a:solidFill>
                <a:latin typeface="+mn-ea"/>
                <a:cs typeface="ui-sans-serif" pitchFamily="34" charset="-120"/>
              </a:rPr>
              <a:t>주의사항</a:t>
            </a:r>
            <a:endParaRPr lang="en-US" sz="1300" dirty="0">
              <a:latin typeface="+mn-ea"/>
            </a:endParaRPr>
          </a:p>
        </p:txBody>
      </p:sp>
      <p:sp>
        <p:nvSpPr>
          <p:cNvPr id="25" name="Text 19"/>
          <p:cNvSpPr txBox="1"/>
          <p:nvPr/>
        </p:nvSpPr>
        <p:spPr>
          <a:xfrm>
            <a:off x="6247790" y="3087471"/>
            <a:ext cx="22247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평균값만으로는 이상치 파악 불가</a:t>
            </a:r>
            <a:endParaRPr lang="en-US" sz="1000" dirty="0">
              <a:latin typeface="+mn-ea"/>
            </a:endParaRPr>
          </a:p>
        </p:txBody>
      </p:sp>
      <p:sp>
        <p:nvSpPr>
          <p:cNvPr id="26" name="Text 20"/>
          <p:cNvSpPr txBox="1"/>
          <p:nvPr/>
        </p:nvSpPr>
        <p:spPr>
          <a:xfrm>
            <a:off x="6247790" y="3316071"/>
            <a:ext cx="186263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예측 모델로 이상 탐지 권장</a:t>
            </a:r>
            <a:endParaRPr lang="en-US" sz="1000" dirty="0">
              <a:latin typeface="+mn-ea"/>
            </a:endParaRPr>
          </a:p>
        </p:txBody>
      </p:sp>
      <p:sp>
        <p:nvSpPr>
          <p:cNvPr id="27" name="Text 21"/>
          <p:cNvSpPr txBox="1"/>
          <p:nvPr/>
        </p:nvSpPr>
        <p:spPr>
          <a:xfrm>
            <a:off x="6247790" y="3544671"/>
            <a:ext cx="223387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ui-sans-serif" pitchFamily="34" charset="-120"/>
              </a:rPr>
              <a:t>• SLI/SLO 벗어나면 경고/자동 조치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704442"/>
            <a:ext cx="350398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[ch06] 구조적 측정: 순환 복잡도(CC)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2215591"/>
            <a:ext cx="428620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CC 개념: 결정 경로 수로 복잡도를 측정 (그래프 이론)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499" y="2619756"/>
            <a:ext cx="365239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가이드: 일반적으로 &lt;10, 권장 &lt;5 (문맥 의존)</a:t>
            </a:r>
            <a:endParaRPr lang="en-US" sz="1300" dirty="0">
              <a:latin typeface="+mn-ea"/>
            </a:endParaRPr>
          </a:p>
        </p:txBody>
      </p:sp>
      <p:sp>
        <p:nvSpPr>
          <p:cNvPr id="8" name="Text 6"/>
          <p:cNvSpPr txBox="1"/>
          <p:nvPr/>
        </p:nvSpPr>
        <p:spPr>
          <a:xfrm>
            <a:off x="571500" y="3023006"/>
            <a:ext cx="5413664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리스크: 복잡도는 ‘필요’와 ‘부주의’를 구분, 생성형 AI 코드에서도 CC 급증 주의</a:t>
            </a:r>
            <a:endParaRPr lang="en-US" sz="13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71500" y="3717036"/>
            <a:ext cx="4677156" cy="1248156"/>
          </a:xfrm>
          <a:prstGeom prst="roundRect">
            <a:avLst>
              <a:gd name="adj" fmla="val 671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8"/>
          <p:cNvSpPr txBox="1"/>
          <p:nvPr/>
        </p:nvSpPr>
        <p:spPr>
          <a:xfrm>
            <a:off x="771754" y="3917290"/>
            <a:ext cx="1404518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TDD의 부수효과</a:t>
            </a:r>
            <a:endParaRPr lang="en-US" sz="1400" dirty="0">
              <a:latin typeface="+mn-ea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771754" y="4304995"/>
            <a:ext cx="437266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TDD는 자연스럽게 작은 메서드/낮은 CC를 유도합니다. 개별 동작에 집중하면 응집력이 높아집니다.</a:t>
            </a:r>
            <a:endParaRPr lang="en-US" sz="1200" dirty="0">
              <a:latin typeface="+mn-ea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910121" y="1904695"/>
            <a:ext cx="3810305" cy="3047695"/>
          </a:xfrm>
          <a:prstGeom prst="roundRect">
            <a:avLst>
              <a:gd name="adj" fmla="val 1125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3" name="Text 11"/>
          <p:cNvSpPr txBox="1"/>
          <p:nvPr/>
        </p:nvSpPr>
        <p:spPr>
          <a:xfrm>
            <a:off x="8228686" y="1964131"/>
            <a:ext cx="130759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순환 복잡도 계산</a:t>
            </a:r>
            <a:endParaRPr lang="en-US" sz="1300" dirty="0">
              <a:latin typeface="+mn-ea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147865" y="2463394"/>
            <a:ext cx="828446" cy="647395"/>
          </a:xfrm>
          <a:prstGeom prst="roundRect">
            <a:avLst>
              <a:gd name="adj" fmla="val 1661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5" name="Text 13"/>
          <p:cNvSpPr txBox="1"/>
          <p:nvPr/>
        </p:nvSpPr>
        <p:spPr>
          <a:xfrm>
            <a:off x="7448702" y="2586838"/>
            <a:ext cx="33741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if문</a:t>
            </a:r>
            <a:endParaRPr lang="en-US" sz="1100" dirty="0">
              <a:latin typeface="+mn-ea"/>
            </a:endParaRPr>
          </a:p>
        </p:txBody>
      </p:sp>
      <p:sp>
        <p:nvSpPr>
          <p:cNvPr id="16" name="Text 14"/>
          <p:cNvSpPr txBox="1"/>
          <p:nvPr/>
        </p:nvSpPr>
        <p:spPr>
          <a:xfrm>
            <a:off x="7285025" y="2804465"/>
            <a:ext cx="64465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결정문 1개</a:t>
            </a:r>
            <a:endParaRPr lang="en-US" sz="900" dirty="0">
              <a:latin typeface="+mn-ea"/>
            </a:endParaRPr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8087868" y="2681935"/>
            <a:ext cx="200254" cy="228600"/>
          </a:xfrm>
          <a:prstGeom prst="rect">
            <a:avLst/>
          </a:prstGeom>
        </p:spPr>
      </p:pic>
      <p:sp>
        <p:nvSpPr>
          <p:cNvPr id="18" name="Shape 15"/>
          <p:cNvSpPr/>
          <p:nvPr/>
        </p:nvSpPr>
        <p:spPr>
          <a:xfrm>
            <a:off x="8402422" y="2463394"/>
            <a:ext cx="828446" cy="647395"/>
          </a:xfrm>
          <a:prstGeom prst="roundRect">
            <a:avLst>
              <a:gd name="adj" fmla="val 1661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9" name="Text 16"/>
          <p:cNvSpPr txBox="1"/>
          <p:nvPr/>
        </p:nvSpPr>
        <p:spPr>
          <a:xfrm>
            <a:off x="8610905" y="2586838"/>
            <a:ext cx="518465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else if</a:t>
            </a:r>
            <a:endParaRPr lang="en-US" sz="1100" dirty="0">
              <a:latin typeface="+mn-ea"/>
            </a:endParaRPr>
          </a:p>
        </p:txBody>
      </p:sp>
      <p:sp>
        <p:nvSpPr>
          <p:cNvPr id="20" name="Text 17"/>
          <p:cNvSpPr txBox="1"/>
          <p:nvPr/>
        </p:nvSpPr>
        <p:spPr>
          <a:xfrm>
            <a:off x="8538667" y="2804465"/>
            <a:ext cx="644652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결정문 2개</a:t>
            </a:r>
            <a:endParaRPr lang="en-US" sz="900" dirty="0">
              <a:latin typeface="+mn-ea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rcRect l="-57" r="-57"/>
          <a:stretch/>
        </p:blipFill>
        <p:spPr>
          <a:xfrm>
            <a:off x="9342425" y="2681935"/>
            <a:ext cx="200254" cy="228600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9656064" y="2463394"/>
            <a:ext cx="828446" cy="647395"/>
          </a:xfrm>
          <a:prstGeom prst="roundRect">
            <a:avLst>
              <a:gd name="adj" fmla="val 1661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3" name="Text 19"/>
          <p:cNvSpPr txBox="1"/>
          <p:nvPr/>
        </p:nvSpPr>
        <p:spPr>
          <a:xfrm>
            <a:off x="9855403" y="2586838"/>
            <a:ext cx="537667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CC = 3</a:t>
            </a:r>
            <a:endParaRPr lang="en-US" sz="1100" dirty="0">
              <a:latin typeface="+mn-ea"/>
            </a:endParaRPr>
          </a:p>
        </p:txBody>
      </p:sp>
      <p:sp>
        <p:nvSpPr>
          <p:cNvPr id="24" name="Text 20"/>
          <p:cNvSpPr txBox="1"/>
          <p:nvPr/>
        </p:nvSpPr>
        <p:spPr>
          <a:xfrm>
            <a:off x="9754819" y="2804465"/>
            <a:ext cx="729691" cy="1810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실행 경로 수</a:t>
            </a:r>
            <a:endParaRPr lang="en-US" sz="900" dirty="0">
              <a:latin typeface="+mn-ea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7314286" y="3358591"/>
            <a:ext cx="3010205" cy="828446"/>
          </a:xfrm>
          <a:prstGeom prst="roundRect">
            <a:avLst>
              <a:gd name="adj" fmla="val 10149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6" name="Text 22"/>
          <p:cNvSpPr txBox="1"/>
          <p:nvPr/>
        </p:nvSpPr>
        <p:spPr>
          <a:xfrm>
            <a:off x="8224114" y="3520440"/>
            <a:ext cx="1316736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CC = E - N + 2P</a:t>
            </a:r>
            <a:endParaRPr lang="en-US" sz="1300" dirty="0">
              <a:latin typeface="+mn-ea"/>
            </a:endParaRPr>
          </a:p>
        </p:txBody>
      </p:sp>
      <p:sp>
        <p:nvSpPr>
          <p:cNvPr id="27" name="Text 23"/>
          <p:cNvSpPr txBox="1"/>
          <p:nvPr/>
        </p:nvSpPr>
        <p:spPr>
          <a:xfrm>
            <a:off x="7476134" y="3810305"/>
            <a:ext cx="2789834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E: 에지(결정), N: 노드(코드 라인), P: 연결 요소</a:t>
            </a:r>
            <a:endParaRPr lang="en-US" sz="1000" dirty="0">
              <a:latin typeface="+mn-ea"/>
            </a:endParaRPr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8042" y="4489704"/>
            <a:ext cx="133502" cy="133502"/>
          </a:xfrm>
          <a:prstGeom prst="rect">
            <a:avLst/>
          </a:prstGeom>
        </p:spPr>
      </p:pic>
      <p:sp>
        <p:nvSpPr>
          <p:cNvPr id="29" name="Text 24"/>
          <p:cNvSpPr txBox="1"/>
          <p:nvPr/>
        </p:nvSpPr>
        <p:spPr>
          <a:xfrm>
            <a:off x="7838237" y="4444898"/>
            <a:ext cx="19229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단일 함수: CC = 1 (결정문 없음)</a:t>
            </a:r>
            <a:endParaRPr lang="en-US" sz="1000" dirty="0">
              <a:latin typeface="+mn-ea"/>
            </a:endParaRPr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48042" y="4733849"/>
            <a:ext cx="133502" cy="133502"/>
          </a:xfrm>
          <a:prstGeom prst="rect">
            <a:avLst/>
          </a:prstGeom>
        </p:spPr>
      </p:pic>
      <p:sp>
        <p:nvSpPr>
          <p:cNvPr id="31" name="Text 25"/>
          <p:cNvSpPr txBox="1"/>
          <p:nvPr/>
        </p:nvSpPr>
        <p:spPr>
          <a:xfrm>
            <a:off x="7838237" y="4688129"/>
            <a:ext cx="2255825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복잡한 도메인: CC ↑ (필요한 복잡도)</a:t>
            </a:r>
            <a:endParaRPr lang="en-US" sz="1000" dirty="0">
              <a:latin typeface="+mn-ea"/>
            </a:endParaRPr>
          </a:p>
        </p:txBody>
      </p:sp>
      <p:sp>
        <p:nvSpPr>
          <p:cNvPr id="32" name="Shape 26"/>
          <p:cNvSpPr/>
          <p:nvPr/>
        </p:nvSpPr>
        <p:spPr>
          <a:xfrm>
            <a:off x="7780630" y="6290158"/>
            <a:ext cx="4038905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3" name="Text 27"/>
          <p:cNvSpPr txBox="1"/>
          <p:nvPr/>
        </p:nvSpPr>
        <p:spPr>
          <a:xfrm>
            <a:off x="7942478" y="6376111"/>
            <a:ext cx="381762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CC는 코드 품질의 조기 경보 지표로, 설계 개선 여부를 판단합니다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1324051"/>
            <a:ext cx="11048695" cy="192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1571854"/>
            <a:ext cx="5372100" cy="2343607"/>
          </a:xfrm>
          <a:prstGeom prst="roundRect">
            <a:avLst>
              <a:gd name="adj" fmla="val 1903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-180" b="-180"/>
          <a:stretch/>
        </p:blipFill>
        <p:spPr>
          <a:xfrm>
            <a:off x="771754" y="1833372"/>
            <a:ext cx="190195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1037844" y="1772107"/>
            <a:ext cx="15480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거버넌스 구성요소</a:t>
            </a:r>
            <a:endParaRPr lang="en-US" sz="13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771754" y="2162556"/>
            <a:ext cx="114300" cy="152705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 t="-43" b="-43"/>
          <a:stretch/>
        </p:blipFill>
        <p:spPr>
          <a:xfrm>
            <a:off x="771754" y="2476195"/>
            <a:ext cx="133502" cy="15270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71754" y="2790749"/>
            <a:ext cx="152705" cy="15270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rcRect t="-180" b="-180"/>
          <a:stretch/>
        </p:blipFill>
        <p:spPr>
          <a:xfrm>
            <a:off x="771754" y="3105302"/>
            <a:ext cx="190195" cy="15270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71754" y="3419856"/>
            <a:ext cx="152705" cy="152705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>
            <a:off x="571500" y="414314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rcRect t="-180" b="-180"/>
          <a:stretch/>
        </p:blipFill>
        <p:spPr>
          <a:xfrm>
            <a:off x="771754" y="4405579"/>
            <a:ext cx="190195" cy="152705"/>
          </a:xfrm>
          <a:prstGeom prst="rect">
            <a:avLst/>
          </a:prstGeom>
        </p:spPr>
      </p:pic>
      <p:sp>
        <p:nvSpPr>
          <p:cNvPr id="14" name="Text 5"/>
          <p:cNvSpPr txBox="1"/>
          <p:nvPr/>
        </p:nvSpPr>
        <p:spPr>
          <a:xfrm>
            <a:off x="1037844" y="4343400"/>
            <a:ext cx="103418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CI/CD 통합</a:t>
            </a:r>
            <a:endParaRPr lang="en-US" sz="1300" dirty="0">
              <a:latin typeface="+mn-ea"/>
            </a:endParaRPr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rcRect t="-43" b="-43"/>
          <a:stretch/>
        </p:blipFill>
        <p:spPr>
          <a:xfrm>
            <a:off x="771754" y="4733849"/>
            <a:ext cx="133502" cy="152705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71754" y="5048402"/>
            <a:ext cx="152705" cy="152705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71754" y="5362956"/>
            <a:ext cx="152705" cy="152705"/>
          </a:xfrm>
          <a:prstGeom prst="rect">
            <a:avLst/>
          </a:prstGeom>
        </p:spPr>
      </p:pic>
      <p:sp>
        <p:nvSpPr>
          <p:cNvPr id="18" name="Shape 6"/>
          <p:cNvSpPr/>
          <p:nvPr/>
        </p:nvSpPr>
        <p:spPr>
          <a:xfrm>
            <a:off x="6248095" y="1571854"/>
            <a:ext cx="5372100" cy="1009498"/>
          </a:xfrm>
          <a:prstGeom prst="roundRect">
            <a:avLst>
              <a:gd name="adj" fmla="val 6836"/>
            </a:avLst>
          </a:prstGeom>
          <a:solidFill>
            <a:srgbClr val="EFF6FF"/>
          </a:solidFill>
          <a:ln/>
        </p:spPr>
      </p:sp>
      <p:sp>
        <p:nvSpPr>
          <p:cNvPr id="19" name="Shape 7"/>
          <p:cNvSpPr/>
          <p:nvPr/>
        </p:nvSpPr>
        <p:spPr>
          <a:xfrm>
            <a:off x="6248095" y="1571854"/>
            <a:ext cx="38405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0" name="Shape 8"/>
          <p:cNvSpPr/>
          <p:nvPr/>
        </p:nvSpPr>
        <p:spPr>
          <a:xfrm>
            <a:off x="6248095" y="2771546"/>
            <a:ext cx="5372100" cy="2029054"/>
          </a:xfrm>
          <a:prstGeom prst="roundRect">
            <a:avLst>
              <a:gd name="adj" fmla="val 2539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448349" y="3033979"/>
            <a:ext cx="152705" cy="152705"/>
          </a:xfrm>
          <a:prstGeom prst="rect">
            <a:avLst/>
          </a:prstGeom>
        </p:spPr>
      </p:pic>
      <p:sp>
        <p:nvSpPr>
          <p:cNvPr id="22" name="Text 9"/>
          <p:cNvSpPr txBox="1"/>
          <p:nvPr/>
        </p:nvSpPr>
        <p:spPr>
          <a:xfrm>
            <a:off x="6676949" y="2971800"/>
            <a:ext cx="153893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Fitness Function</a:t>
            </a:r>
            <a:endParaRPr lang="en-US" sz="1300" dirty="0">
              <a:latin typeface="+mn-ea"/>
            </a:endParaRPr>
          </a:p>
        </p:txBody>
      </p:sp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48349" y="3362249"/>
            <a:ext cx="152705" cy="152705"/>
          </a:xfrm>
          <a:prstGeom prst="rect">
            <a:avLst/>
          </a:prstGeom>
        </p:spPr>
      </p:pic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3"/>
          <a:srcRect t="-180" b="-180"/>
          <a:stretch/>
        </p:blipFill>
        <p:spPr>
          <a:xfrm>
            <a:off x="6448349" y="3676802"/>
            <a:ext cx="190195" cy="152705"/>
          </a:xfrm>
          <a:prstGeom prst="rect">
            <a:avLst/>
          </a:prstGeom>
        </p:spPr>
      </p:pic>
      <p:pic>
        <p:nvPicPr>
          <p:cNvPr id="25" name="Image 13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448349" y="3991356"/>
            <a:ext cx="152705" cy="152705"/>
          </a:xfrm>
          <a:prstGeom prst="rect">
            <a:avLst/>
          </a:prstGeom>
        </p:spPr>
      </p:pic>
      <p:pic>
        <p:nvPicPr>
          <p:cNvPr id="26" name="Image 14" descr="preencoded.png"/>
          <p:cNvPicPr>
            <a:picLocks noChangeAspect="1"/>
          </p:cNvPicPr>
          <p:nvPr/>
        </p:nvPicPr>
        <p:blipFill>
          <a:blip r:embed="rId16"/>
          <a:srcRect l="-33" r="-33"/>
          <a:stretch/>
        </p:blipFill>
        <p:spPr>
          <a:xfrm>
            <a:off x="6448349" y="4304995"/>
            <a:ext cx="171907" cy="152705"/>
          </a:xfrm>
          <a:prstGeom prst="rect">
            <a:avLst/>
          </a:prstGeom>
        </p:spPr>
      </p:pic>
      <p:sp>
        <p:nvSpPr>
          <p:cNvPr id="27" name="Shape 10"/>
          <p:cNvSpPr/>
          <p:nvPr/>
        </p:nvSpPr>
        <p:spPr>
          <a:xfrm>
            <a:off x="6248095" y="4990795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8" name="Image 15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448349" y="5253228"/>
            <a:ext cx="152705" cy="152705"/>
          </a:xfrm>
          <a:prstGeom prst="rect">
            <a:avLst/>
          </a:prstGeom>
        </p:spPr>
      </p:pic>
      <p:sp>
        <p:nvSpPr>
          <p:cNvPr id="29" name="Text 11"/>
          <p:cNvSpPr txBox="1"/>
          <p:nvPr/>
        </p:nvSpPr>
        <p:spPr>
          <a:xfrm>
            <a:off x="6676949" y="5191049"/>
            <a:ext cx="176753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GenAI 특별 고려사항</a:t>
            </a:r>
            <a:endParaRPr lang="en-US" sz="1300" dirty="0">
              <a:latin typeface="+mn-ea"/>
            </a:endParaRPr>
          </a:p>
        </p:txBody>
      </p:sp>
      <p:pic>
        <p:nvPicPr>
          <p:cNvPr id="30" name="Image 16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448349" y="5581498"/>
            <a:ext cx="152705" cy="152705"/>
          </a:xfrm>
          <a:prstGeom prst="rect">
            <a:avLst/>
          </a:prstGeom>
        </p:spPr>
      </p:pic>
      <p:pic>
        <p:nvPicPr>
          <p:cNvPr id="31" name="Image 17" descr="preencoded.png"/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6448349" y="5896051"/>
            <a:ext cx="152705" cy="152705"/>
          </a:xfrm>
          <a:prstGeom prst="rect">
            <a:avLst/>
          </a:prstGeom>
        </p:spPr>
      </p:pic>
      <p:pic>
        <p:nvPicPr>
          <p:cNvPr id="32" name="Image 18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448349" y="6210605"/>
            <a:ext cx="152705" cy="152705"/>
          </a:xfrm>
          <a:prstGeom prst="rect">
            <a:avLst/>
          </a:prstGeom>
        </p:spPr>
      </p:pic>
      <p:sp>
        <p:nvSpPr>
          <p:cNvPr id="33" name="Text 12"/>
          <p:cNvSpPr txBox="1"/>
          <p:nvPr/>
        </p:nvSpPr>
        <p:spPr>
          <a:xfrm>
            <a:off x="571500" y="390449"/>
            <a:ext cx="5153558" cy="42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거버넌스: 품질을 유지하는 운영 장치</a:t>
            </a:r>
            <a:endParaRPr lang="en-US" sz="2400" dirty="0">
              <a:latin typeface="+mn-ea"/>
            </a:endParaRPr>
          </a:p>
        </p:txBody>
      </p:sp>
      <p:sp>
        <p:nvSpPr>
          <p:cNvPr id="34" name="Text 13"/>
          <p:cNvSpPr txBox="1"/>
          <p:nvPr/>
        </p:nvSpPr>
        <p:spPr>
          <a:xfrm>
            <a:off x="571500" y="923544"/>
            <a:ext cx="2891333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6B7280"/>
                </a:solidFill>
                <a:latin typeface="+mn-ea"/>
                <a:cs typeface="Poppins" pitchFamily="34" charset="-120"/>
              </a:rPr>
              <a:t>아키텍처 특성의 관리와 적합성 함수</a:t>
            </a:r>
            <a:endParaRPr lang="en-US" sz="1300" dirty="0">
              <a:latin typeface="+mn-ea"/>
            </a:endParaRPr>
          </a:p>
        </p:txBody>
      </p:sp>
      <p:sp>
        <p:nvSpPr>
          <p:cNvPr id="35" name="Text 14"/>
          <p:cNvSpPr txBox="1"/>
          <p:nvPr/>
        </p:nvSpPr>
        <p:spPr>
          <a:xfrm>
            <a:off x="1000354" y="21433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품질 기준</a:t>
            </a:r>
            <a:endParaRPr lang="en-US" sz="1000" dirty="0">
              <a:latin typeface="+mn-ea"/>
            </a:endParaRPr>
          </a:p>
        </p:txBody>
      </p:sp>
      <p:sp>
        <p:nvSpPr>
          <p:cNvPr id="36" name="Text 15"/>
          <p:cNvSpPr txBox="1"/>
          <p:nvPr/>
        </p:nvSpPr>
        <p:spPr>
          <a:xfrm>
            <a:off x="1561795" y="2143354"/>
            <a:ext cx="17675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SLO 설정, 정책, 가이드라인</a:t>
            </a:r>
            <a:endParaRPr lang="en-US" sz="1000" dirty="0">
              <a:latin typeface="+mn-ea"/>
            </a:endParaRPr>
          </a:p>
        </p:txBody>
      </p:sp>
      <p:sp>
        <p:nvSpPr>
          <p:cNvPr id="37" name="Text 16"/>
          <p:cNvSpPr txBox="1"/>
          <p:nvPr/>
        </p:nvSpPr>
        <p:spPr>
          <a:xfrm>
            <a:off x="1019556" y="2457907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변경 관리</a:t>
            </a:r>
            <a:endParaRPr lang="en-US" sz="1000" dirty="0">
              <a:latin typeface="+mn-ea"/>
            </a:endParaRPr>
          </a:p>
        </p:txBody>
      </p:sp>
      <p:sp>
        <p:nvSpPr>
          <p:cNvPr id="38" name="Text 17"/>
          <p:cNvSpPr txBox="1"/>
          <p:nvPr/>
        </p:nvSpPr>
        <p:spPr>
          <a:xfrm>
            <a:off x="1580998" y="2457907"/>
            <a:ext cx="17291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승인, 롤백, 실험/점진 배포</a:t>
            </a:r>
            <a:endParaRPr lang="en-US" sz="1000" dirty="0">
              <a:latin typeface="+mn-ea"/>
            </a:endParaRPr>
          </a:p>
        </p:txBody>
      </p:sp>
      <p:sp>
        <p:nvSpPr>
          <p:cNvPr id="39" name="Text 18"/>
          <p:cNvSpPr txBox="1"/>
          <p:nvPr/>
        </p:nvSpPr>
        <p:spPr>
          <a:xfrm>
            <a:off x="1037844" y="2771546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관측</a:t>
            </a:r>
            <a:endParaRPr lang="en-US" sz="1000" dirty="0">
              <a:latin typeface="+mn-ea"/>
            </a:endParaRPr>
          </a:p>
        </p:txBody>
      </p:sp>
      <p:sp>
        <p:nvSpPr>
          <p:cNvPr id="40" name="Text 19"/>
          <p:cNvSpPr txBox="1"/>
          <p:nvPr/>
        </p:nvSpPr>
        <p:spPr>
          <a:xfrm>
            <a:off x="1304849" y="2771546"/>
            <a:ext cx="20912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로그, 메트릭, 트레이스, 슬라이드</a:t>
            </a:r>
            <a:endParaRPr lang="en-US" sz="1000" dirty="0">
              <a:latin typeface="+mn-ea"/>
            </a:endParaRPr>
          </a:p>
        </p:txBody>
      </p:sp>
      <p:sp>
        <p:nvSpPr>
          <p:cNvPr id="41" name="Text 20"/>
          <p:cNvSpPr txBox="1"/>
          <p:nvPr/>
        </p:nvSpPr>
        <p:spPr>
          <a:xfrm>
            <a:off x="1076249" y="3086100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리뷰 체계</a:t>
            </a:r>
            <a:endParaRPr lang="en-US" sz="1000" dirty="0">
              <a:latin typeface="+mn-ea"/>
            </a:endParaRPr>
          </a:p>
        </p:txBody>
      </p:sp>
      <p:sp>
        <p:nvSpPr>
          <p:cNvPr id="42" name="Text 21"/>
          <p:cNvSpPr txBox="1"/>
          <p:nvPr/>
        </p:nvSpPr>
        <p:spPr>
          <a:xfrm>
            <a:off x="1637690" y="3086100"/>
            <a:ext cx="23289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Architecture Review Board (ARB)</a:t>
            </a:r>
            <a:endParaRPr lang="en-US" sz="1000" dirty="0">
              <a:latin typeface="+mn-ea"/>
            </a:endParaRPr>
          </a:p>
        </p:txBody>
      </p:sp>
      <p:sp>
        <p:nvSpPr>
          <p:cNvPr id="43" name="Text 22"/>
          <p:cNvSpPr txBox="1"/>
          <p:nvPr/>
        </p:nvSpPr>
        <p:spPr>
          <a:xfrm>
            <a:off x="1037844" y="3400654"/>
            <a:ext cx="9290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자동화 게이트</a:t>
            </a:r>
            <a:endParaRPr lang="en-US" sz="1000" dirty="0">
              <a:latin typeface="+mn-ea"/>
            </a:endParaRPr>
          </a:p>
        </p:txBody>
      </p:sp>
      <p:sp>
        <p:nvSpPr>
          <p:cNvPr id="44" name="Text 23"/>
          <p:cNvSpPr txBox="1"/>
          <p:nvPr/>
        </p:nvSpPr>
        <p:spPr>
          <a:xfrm>
            <a:off x="1866290" y="3400654"/>
            <a:ext cx="18626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Fitness Function, 빌드 차단</a:t>
            </a:r>
            <a:endParaRPr lang="en-US" sz="1000" dirty="0">
              <a:latin typeface="+mn-ea"/>
            </a:endParaRPr>
          </a:p>
        </p:txBody>
      </p:sp>
      <p:sp>
        <p:nvSpPr>
          <p:cNvPr id="45" name="Text 24"/>
          <p:cNvSpPr txBox="1"/>
          <p:nvPr/>
        </p:nvSpPr>
        <p:spPr>
          <a:xfrm>
            <a:off x="1019556" y="4714646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빌드 단계</a:t>
            </a:r>
            <a:endParaRPr lang="en-US" sz="1000" dirty="0">
              <a:latin typeface="+mn-ea"/>
            </a:endParaRPr>
          </a:p>
        </p:txBody>
      </p:sp>
      <p:sp>
        <p:nvSpPr>
          <p:cNvPr id="46" name="Text 25"/>
          <p:cNvSpPr txBox="1"/>
          <p:nvPr/>
        </p:nvSpPr>
        <p:spPr>
          <a:xfrm>
            <a:off x="1580998" y="4714646"/>
            <a:ext cx="15005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정적 분석, 단위 테스트</a:t>
            </a:r>
            <a:endParaRPr lang="en-US" sz="1000" dirty="0">
              <a:latin typeface="+mn-ea"/>
            </a:endParaRPr>
          </a:p>
        </p:txBody>
      </p:sp>
      <p:sp>
        <p:nvSpPr>
          <p:cNvPr id="47" name="Text 26"/>
          <p:cNvSpPr txBox="1"/>
          <p:nvPr/>
        </p:nvSpPr>
        <p:spPr>
          <a:xfrm>
            <a:off x="1037844" y="5029200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테스트 단계</a:t>
            </a:r>
            <a:endParaRPr lang="en-US" sz="1000" dirty="0">
              <a:latin typeface="+mn-ea"/>
            </a:endParaRPr>
          </a:p>
        </p:txBody>
      </p:sp>
      <p:sp>
        <p:nvSpPr>
          <p:cNvPr id="48" name="Text 27"/>
          <p:cNvSpPr txBox="1"/>
          <p:nvPr/>
        </p:nvSpPr>
        <p:spPr>
          <a:xfrm>
            <a:off x="1733702" y="5029200"/>
            <a:ext cx="15005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통합 테스트, 보안 스캔</a:t>
            </a:r>
            <a:endParaRPr lang="en-US" sz="1000" dirty="0">
              <a:latin typeface="+mn-ea"/>
            </a:endParaRPr>
          </a:p>
        </p:txBody>
      </p:sp>
      <p:sp>
        <p:nvSpPr>
          <p:cNvPr id="49" name="Text 28"/>
          <p:cNvSpPr txBox="1"/>
          <p:nvPr/>
        </p:nvSpPr>
        <p:spPr>
          <a:xfrm>
            <a:off x="1037844" y="53437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배포 단계</a:t>
            </a:r>
            <a:endParaRPr lang="en-US" sz="1000" dirty="0">
              <a:latin typeface="+mn-ea"/>
            </a:endParaRPr>
          </a:p>
        </p:txBody>
      </p:sp>
      <p:sp>
        <p:nvSpPr>
          <p:cNvPr id="50" name="Text 29"/>
          <p:cNvSpPr txBox="1"/>
          <p:nvPr/>
        </p:nvSpPr>
        <p:spPr>
          <a:xfrm>
            <a:off x="1600200" y="5343754"/>
            <a:ext cx="15005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카나리 배포, 자동 롤백</a:t>
            </a:r>
            <a:endParaRPr lang="en-US" sz="1000" dirty="0">
              <a:latin typeface="+mn-ea"/>
            </a:endParaRPr>
          </a:p>
        </p:txBody>
      </p:sp>
      <p:pic>
        <p:nvPicPr>
          <p:cNvPr id="51" name="Image 19" descr="preencoded.png"/>
          <p:cNvPicPr>
            <a:picLocks noChangeAspect="1"/>
          </p:cNvPicPr>
          <p:nvPr/>
        </p:nvPicPr>
        <p:blipFill>
          <a:blip r:embed="rId20"/>
          <a:srcRect t="-100" b="-100"/>
          <a:stretch/>
        </p:blipFill>
        <p:spPr>
          <a:xfrm>
            <a:off x="6439205" y="1752905"/>
            <a:ext cx="114300" cy="152705"/>
          </a:xfrm>
          <a:prstGeom prst="rect">
            <a:avLst/>
          </a:prstGeom>
        </p:spPr>
      </p:pic>
      <p:sp>
        <p:nvSpPr>
          <p:cNvPr id="52" name="Text 30"/>
          <p:cNvSpPr txBox="1"/>
          <p:nvPr/>
        </p:nvSpPr>
        <p:spPr>
          <a:xfrm>
            <a:off x="6553505" y="1723644"/>
            <a:ext cx="76261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핵심 원칙</a:t>
            </a:r>
            <a:endParaRPr lang="en-US" sz="1200" dirty="0">
              <a:latin typeface="+mn-ea"/>
            </a:endParaRPr>
          </a:p>
        </p:txBody>
      </p:sp>
      <p:sp>
        <p:nvSpPr>
          <p:cNvPr id="53" name="Text 31"/>
          <p:cNvSpPr txBox="1"/>
          <p:nvPr/>
        </p:nvSpPr>
        <p:spPr>
          <a:xfrm>
            <a:off x="6439205" y="2029054"/>
            <a:ext cx="5024628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거버넌스는 사후 검증이 아니라 사전 예방입니다. 자동화된 게이트를 통해 품질을 유지합니다.</a:t>
            </a:r>
            <a:endParaRPr lang="en-US" sz="1000" dirty="0">
              <a:latin typeface="+mn-ea"/>
            </a:endParaRPr>
          </a:p>
        </p:txBody>
      </p:sp>
      <p:sp>
        <p:nvSpPr>
          <p:cNvPr id="54" name="Text 32"/>
          <p:cNvSpPr txBox="1"/>
          <p:nvPr/>
        </p:nvSpPr>
        <p:spPr>
          <a:xfrm>
            <a:off x="6715354" y="3343046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정의</a:t>
            </a:r>
            <a:endParaRPr lang="en-US" sz="1000" dirty="0">
              <a:latin typeface="+mn-ea"/>
            </a:endParaRPr>
          </a:p>
        </p:txBody>
      </p:sp>
      <p:sp>
        <p:nvSpPr>
          <p:cNvPr id="55" name="Text 33"/>
          <p:cNvSpPr txBox="1"/>
          <p:nvPr/>
        </p:nvSpPr>
        <p:spPr>
          <a:xfrm>
            <a:off x="6981444" y="3343046"/>
            <a:ext cx="2310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아키텍처 특성의 객관적 무결성 평가</a:t>
            </a:r>
            <a:endParaRPr lang="en-US" sz="1000" dirty="0">
              <a:latin typeface="+mn-ea"/>
            </a:endParaRPr>
          </a:p>
        </p:txBody>
      </p:sp>
      <p:sp>
        <p:nvSpPr>
          <p:cNvPr id="56" name="Text 34"/>
          <p:cNvSpPr txBox="1"/>
          <p:nvPr/>
        </p:nvSpPr>
        <p:spPr>
          <a:xfrm>
            <a:off x="6752844" y="3657600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도구</a:t>
            </a:r>
            <a:endParaRPr lang="en-US" sz="1000" dirty="0">
              <a:latin typeface="+mn-ea"/>
            </a:endParaRPr>
          </a:p>
        </p:txBody>
      </p:sp>
      <p:sp>
        <p:nvSpPr>
          <p:cNvPr id="57" name="Text 35"/>
          <p:cNvSpPr txBox="1"/>
          <p:nvPr/>
        </p:nvSpPr>
        <p:spPr>
          <a:xfrm>
            <a:off x="7019849" y="3657600"/>
            <a:ext cx="2653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Chaos Engineering, 메트릭, 단위 테스트</a:t>
            </a:r>
            <a:endParaRPr lang="en-US" sz="1000" dirty="0">
              <a:latin typeface="+mn-ea"/>
            </a:endParaRPr>
          </a:p>
        </p:txBody>
      </p:sp>
      <p:sp>
        <p:nvSpPr>
          <p:cNvPr id="58" name="Text 36"/>
          <p:cNvSpPr txBox="1"/>
          <p:nvPr/>
        </p:nvSpPr>
        <p:spPr>
          <a:xfrm>
            <a:off x="6715354" y="3972154"/>
            <a:ext cx="5294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실패 시</a:t>
            </a:r>
            <a:endParaRPr lang="en-US" sz="1000" dirty="0">
              <a:latin typeface="+mn-ea"/>
            </a:endParaRPr>
          </a:p>
        </p:txBody>
      </p:sp>
      <p:sp>
        <p:nvSpPr>
          <p:cNvPr id="59" name="Text 37"/>
          <p:cNvSpPr txBox="1"/>
          <p:nvPr/>
        </p:nvSpPr>
        <p:spPr>
          <a:xfrm>
            <a:off x="7143293" y="3972154"/>
            <a:ext cx="17007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빌드/배포 차단, 자동 롤백</a:t>
            </a:r>
            <a:endParaRPr lang="en-US" sz="1000" dirty="0">
              <a:latin typeface="+mn-ea"/>
            </a:endParaRPr>
          </a:p>
        </p:txBody>
      </p:sp>
      <p:sp>
        <p:nvSpPr>
          <p:cNvPr id="60" name="Text 38"/>
          <p:cNvSpPr txBox="1"/>
          <p:nvPr/>
        </p:nvSpPr>
        <p:spPr>
          <a:xfrm>
            <a:off x="6734556" y="4286707"/>
            <a:ext cx="367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예시</a:t>
            </a:r>
            <a:endParaRPr lang="en-US" sz="1000" dirty="0">
              <a:latin typeface="+mn-ea"/>
            </a:endParaRPr>
          </a:p>
        </p:txBody>
      </p:sp>
      <p:sp>
        <p:nvSpPr>
          <p:cNvPr id="61" name="Text 39"/>
          <p:cNvSpPr txBox="1"/>
          <p:nvPr/>
        </p:nvSpPr>
        <p:spPr>
          <a:xfrm>
            <a:off x="7000646" y="4286707"/>
            <a:ext cx="26435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순환 의존성 감지, CC 임계값, 보안 취약점</a:t>
            </a:r>
            <a:endParaRPr lang="en-US" sz="1000" dirty="0">
              <a:latin typeface="+mn-ea"/>
            </a:endParaRPr>
          </a:p>
        </p:txBody>
      </p:sp>
      <p:sp>
        <p:nvSpPr>
          <p:cNvPr id="62" name="Text 40"/>
          <p:cNvSpPr txBox="1"/>
          <p:nvPr/>
        </p:nvSpPr>
        <p:spPr>
          <a:xfrm>
            <a:off x="6715354" y="5562295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비결정적</a:t>
            </a:r>
            <a:endParaRPr lang="en-US" sz="1000" dirty="0">
              <a:latin typeface="+mn-ea"/>
            </a:endParaRPr>
          </a:p>
        </p:txBody>
      </p:sp>
      <p:sp>
        <p:nvSpPr>
          <p:cNvPr id="63" name="Text 41"/>
          <p:cNvSpPr txBox="1"/>
          <p:nvPr/>
        </p:nvSpPr>
        <p:spPr>
          <a:xfrm>
            <a:off x="7248449" y="5562295"/>
            <a:ext cx="16056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동일 입력에도 다른 출력</a:t>
            </a:r>
            <a:endParaRPr lang="en-US" sz="1000" dirty="0">
              <a:latin typeface="+mn-ea"/>
            </a:endParaRPr>
          </a:p>
        </p:txBody>
      </p:sp>
      <p:sp>
        <p:nvSpPr>
          <p:cNvPr id="64" name="Text 42"/>
          <p:cNvSpPr txBox="1"/>
          <p:nvPr/>
        </p:nvSpPr>
        <p:spPr>
          <a:xfrm>
            <a:off x="6715354" y="5876849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지속적 평가</a:t>
            </a:r>
            <a:endParaRPr lang="en-US" sz="1000" dirty="0">
              <a:latin typeface="+mn-ea"/>
            </a:endParaRPr>
          </a:p>
        </p:txBody>
      </p:sp>
      <p:sp>
        <p:nvSpPr>
          <p:cNvPr id="65" name="Text 43"/>
          <p:cNvSpPr txBox="1"/>
          <p:nvPr/>
        </p:nvSpPr>
        <p:spPr>
          <a:xfrm>
            <a:off x="7410298" y="5876849"/>
            <a:ext cx="22439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프롬프트/모델 변경 시 회귀 테스트</a:t>
            </a:r>
            <a:endParaRPr lang="en-US" sz="1000" dirty="0">
              <a:latin typeface="+mn-ea"/>
            </a:endParaRPr>
          </a:p>
        </p:txBody>
      </p:sp>
      <p:sp>
        <p:nvSpPr>
          <p:cNvPr id="66" name="Text 44"/>
          <p:cNvSpPr txBox="1"/>
          <p:nvPr/>
        </p:nvSpPr>
        <p:spPr>
          <a:xfrm>
            <a:off x="6715354" y="6191402"/>
            <a:ext cx="5001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안전성</a:t>
            </a:r>
            <a:endParaRPr lang="en-US" sz="1000" dirty="0">
              <a:latin typeface="+mn-ea"/>
            </a:endParaRPr>
          </a:p>
        </p:txBody>
      </p:sp>
      <p:sp>
        <p:nvSpPr>
          <p:cNvPr id="67" name="Text 45"/>
          <p:cNvSpPr txBox="1"/>
          <p:nvPr/>
        </p:nvSpPr>
        <p:spPr>
          <a:xfrm>
            <a:off x="7114946" y="6191402"/>
            <a:ext cx="26910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prompt injection, data exfiltration 검사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4E39CD-55BF-F258-D942-A8D93379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396C58-19E3-1416-9191-194512181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" y="485579"/>
            <a:ext cx="10954871" cy="611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62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403604"/>
            <a:ext cx="3532327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[ch06] 적합성 함수 예시: 모듈성 규율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1914754"/>
            <a:ext cx="4803343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순환 의존성 차단: JDepend/ArchUnit을 이용해 CI 단계에서 패키지 순환 참조 자동 감지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2569464"/>
            <a:ext cx="4803343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주계열 거리 임계값: JDepend로 0.0±0.5 범위를 벗어나면 빌드 실패</a:t>
            </a:r>
            <a:endParaRPr lang="en-US" sz="1300" dirty="0">
              <a:latin typeface="+mn-ea"/>
            </a:endParaRPr>
          </a:p>
        </p:txBody>
      </p:sp>
      <p:sp>
        <p:nvSpPr>
          <p:cNvPr id="8" name="Text 6"/>
          <p:cNvSpPr txBox="1"/>
          <p:nvPr/>
        </p:nvSpPr>
        <p:spPr>
          <a:xfrm>
            <a:off x="571500" y="3225089"/>
            <a:ext cx="389808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목적: 개발자가 실수로 결합도를 높이는 것을 사전 차단</a:t>
            </a:r>
            <a:endParaRPr lang="en-US" sz="13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71500" y="3667658"/>
            <a:ext cx="4677156" cy="1600200"/>
          </a:xfrm>
          <a:prstGeom prst="roundRect">
            <a:avLst>
              <a:gd name="adj" fmla="val 4082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0" name="Text 8"/>
          <p:cNvSpPr txBox="1"/>
          <p:nvPr/>
        </p:nvSpPr>
        <p:spPr>
          <a:xfrm>
            <a:off x="771754" y="3866998"/>
            <a:ext cx="861365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적용 효과</a:t>
            </a:r>
            <a:endParaRPr lang="en-US" sz="1400" dirty="0">
              <a:latin typeface="+mn-ea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771754" y="4255618"/>
            <a:ext cx="43644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‘중요하지만 긴급하지 않은’ 아키텍처 품질을 지속적으로 유지</a:t>
            </a:r>
            <a:endParaRPr lang="en-US" sz="1300" dirty="0">
              <a:latin typeface="+mn-ea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771754" y="4659782"/>
            <a:ext cx="389808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개발 주기 후반, 리뷰에서 발견되는 것보다 빠르게 대응</a:t>
            </a:r>
            <a:endParaRPr lang="en-US" sz="13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12180" y="2272284"/>
            <a:ext cx="5609844" cy="2314346"/>
          </a:xfrm>
          <a:prstGeom prst="roundRect">
            <a:avLst>
              <a:gd name="adj" fmla="val 195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12"/>
          <p:cNvSpPr txBox="1"/>
          <p:nvPr/>
        </p:nvSpPr>
        <p:spPr>
          <a:xfrm>
            <a:off x="6212434" y="2472538"/>
            <a:ext cx="1709014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JDepend 활용 예시</a:t>
            </a:r>
            <a:endParaRPr lang="en-US" sz="14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6212434" y="2861158"/>
            <a:ext cx="5210251" cy="1524305"/>
          </a:xfrm>
          <a:prstGeom prst="roundRect">
            <a:avLst>
              <a:gd name="adj" fmla="val 2999"/>
            </a:avLst>
          </a:prstGeom>
          <a:solidFill>
            <a:srgbClr val="1F2937"/>
          </a:solidFill>
          <a:ln/>
        </p:spPr>
      </p:sp>
      <p:sp>
        <p:nvSpPr>
          <p:cNvPr id="16" name="Text 14"/>
          <p:cNvSpPr txBox="1"/>
          <p:nvPr/>
        </p:nvSpPr>
        <p:spPr>
          <a:xfrm>
            <a:off x="6364224" y="3033065"/>
            <a:ext cx="157642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4D399"/>
                </a:solidFill>
                <a:latin typeface="+mn-ea"/>
                <a:cs typeface="ui-monospace" pitchFamily="34" charset="-120"/>
              </a:rPr>
              <a:t>// 순환 의존성 테스트</a:t>
            </a:r>
            <a:endParaRPr lang="en-US" sz="1000" dirty="0">
              <a:latin typeface="+mn-ea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6364224" y="3299155"/>
            <a:ext cx="5102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monospace" pitchFamily="34" charset="-120"/>
              </a:rPr>
              <a:t>@Test</a:t>
            </a:r>
            <a:endParaRPr lang="en-US" sz="1000" dirty="0">
              <a:latin typeface="+mn-ea"/>
            </a:endParaRPr>
          </a:p>
        </p:txBody>
      </p:sp>
      <p:sp>
        <p:nvSpPr>
          <p:cNvPr id="18" name="Text 16"/>
          <p:cNvSpPr txBox="1"/>
          <p:nvPr/>
        </p:nvSpPr>
        <p:spPr>
          <a:xfrm>
            <a:off x="6364224" y="3490265"/>
            <a:ext cx="20244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monospace" pitchFamily="34" charset="-120"/>
              </a:rPr>
              <a:t>void testAllPackages() {</a:t>
            </a:r>
            <a:endParaRPr lang="en-US" sz="1000" dirty="0">
              <a:latin typeface="+mn-ea"/>
            </a:endParaRPr>
          </a:p>
        </p:txBody>
      </p:sp>
      <p:sp>
        <p:nvSpPr>
          <p:cNvPr id="19" name="Text 17"/>
          <p:cNvSpPr txBox="1"/>
          <p:nvPr/>
        </p:nvSpPr>
        <p:spPr>
          <a:xfrm>
            <a:off x="6516929" y="3680460"/>
            <a:ext cx="331012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monospace" pitchFamily="34" charset="-120"/>
              </a:rPr>
              <a:t>Collection packages = jdepend.analyze();</a:t>
            </a:r>
            <a:endParaRPr lang="en-US" sz="1000" dirty="0">
              <a:latin typeface="+mn-ea"/>
            </a:endParaRPr>
          </a:p>
        </p:txBody>
      </p:sp>
      <p:sp>
        <p:nvSpPr>
          <p:cNvPr id="20" name="Text 18"/>
          <p:cNvSpPr txBox="1"/>
          <p:nvPr/>
        </p:nvSpPr>
        <p:spPr>
          <a:xfrm>
            <a:off x="6516929" y="3870655"/>
            <a:ext cx="485363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monospace" pitchFamily="34" charset="-120"/>
              </a:rPr>
              <a:t>assertEquals("사이클 존재", false, jdepend.containsCycles());</a:t>
            </a:r>
            <a:endParaRPr lang="en-US" sz="1000" dirty="0">
              <a:latin typeface="+mn-ea"/>
            </a:endParaRPr>
          </a:p>
        </p:txBody>
      </p:sp>
      <p:sp>
        <p:nvSpPr>
          <p:cNvPr id="21" name="Text 19"/>
          <p:cNvSpPr txBox="1"/>
          <p:nvPr/>
        </p:nvSpPr>
        <p:spPr>
          <a:xfrm>
            <a:off x="6364224" y="4061765"/>
            <a:ext cx="1865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monospace" pitchFamily="34" charset="-120"/>
              </a:rPr>
              <a:t>}</a:t>
            </a:r>
            <a:endParaRPr lang="en-US" sz="1000" dirty="0">
              <a:latin typeface="+mn-ea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144207" y="6290158"/>
            <a:ext cx="4667098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3" name="Text 21"/>
          <p:cNvSpPr txBox="1"/>
          <p:nvPr/>
        </p:nvSpPr>
        <p:spPr>
          <a:xfrm>
            <a:off x="7306970" y="6376111"/>
            <a:ext cx="44467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아키텍트는 개발자가 목적을 이해하도록 설명한 후 자동화 도구를 적용합니다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572476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572476"/>
            <a:ext cx="38405" cy="106710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2826119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2826119"/>
            <a:ext cx="38405" cy="106710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4078847"/>
            <a:ext cx="11048695" cy="1571854"/>
          </a:xfrm>
          <a:prstGeom prst="roundRect">
            <a:avLst>
              <a:gd name="adj" fmla="val 423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4078847"/>
            <a:ext cx="38405" cy="1571854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8" name="Shape 6"/>
          <p:cNvSpPr/>
          <p:nvPr/>
        </p:nvSpPr>
        <p:spPr>
          <a:xfrm>
            <a:off x="1218895" y="5066399"/>
            <a:ext cx="1285646" cy="352044"/>
          </a:xfrm>
          <a:prstGeom prst="roundRect">
            <a:avLst>
              <a:gd name="adj" fmla="val 140400"/>
            </a:avLst>
          </a:prstGeom>
          <a:solidFill>
            <a:srgbClr val="3B82F6"/>
          </a:solidFill>
          <a:ln/>
        </p:spPr>
      </p:sp>
      <p:sp>
        <p:nvSpPr>
          <p:cNvPr id="9" name="Shape 7"/>
          <p:cNvSpPr/>
          <p:nvPr/>
        </p:nvSpPr>
        <p:spPr>
          <a:xfrm>
            <a:off x="2611526" y="5066399"/>
            <a:ext cx="1257300" cy="352044"/>
          </a:xfrm>
          <a:prstGeom prst="roundRect">
            <a:avLst>
              <a:gd name="adj" fmla="val 140400"/>
            </a:avLst>
          </a:prstGeom>
          <a:solidFill>
            <a:srgbClr val="3B82F6"/>
          </a:solidFill>
          <a:ln/>
        </p:spPr>
      </p:sp>
      <p:sp>
        <p:nvSpPr>
          <p:cNvPr id="10" name="Shape 8"/>
          <p:cNvSpPr/>
          <p:nvPr/>
        </p:nvSpPr>
        <p:spPr>
          <a:xfrm>
            <a:off x="3975811" y="5066399"/>
            <a:ext cx="1380744" cy="352044"/>
          </a:xfrm>
          <a:prstGeom prst="roundRect">
            <a:avLst>
              <a:gd name="adj" fmla="val 140400"/>
            </a:avLst>
          </a:prstGeom>
          <a:solidFill>
            <a:srgbClr val="3B82F6"/>
          </a:solidFill>
          <a:ln/>
        </p:spPr>
      </p:sp>
      <p:sp>
        <p:nvSpPr>
          <p:cNvPr id="11" name="Text 9"/>
          <p:cNvSpPr txBox="1"/>
          <p:nvPr/>
        </p:nvSpPr>
        <p:spPr>
          <a:xfrm>
            <a:off x="2194560" y="514807"/>
            <a:ext cx="8110728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GenAI 시대에 측정/거버넌스가 더 중요한 이유</a:t>
            </a:r>
            <a:endParaRPr lang="en-US" sz="3100" dirty="0">
              <a:latin typeface="+mn-ea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4379976" y="1204265"/>
            <a:ext cx="358170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LLM의 비결정적 특성과 Trace-First 접근법</a:t>
            </a:r>
            <a:endParaRPr lang="en-US" sz="1500" dirty="0">
              <a:latin typeface="+mn-ea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505" y="1905318"/>
            <a:ext cx="228600" cy="228600"/>
          </a:xfrm>
          <a:prstGeom prst="rect">
            <a:avLst/>
          </a:prstGeom>
        </p:spPr>
      </p:pic>
      <p:sp>
        <p:nvSpPr>
          <p:cNvPr id="14" name="Text 11"/>
          <p:cNvSpPr txBox="1"/>
          <p:nvPr/>
        </p:nvSpPr>
        <p:spPr>
          <a:xfrm>
            <a:off x="1218895" y="1801076"/>
            <a:ext cx="186720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LLM의 비결정적 특성</a:t>
            </a:r>
            <a:endParaRPr lang="en-US" sz="1500" dirty="0">
              <a:latin typeface="+mn-ea"/>
            </a:endParaRPr>
          </a:p>
        </p:txBody>
      </p:sp>
      <p:sp>
        <p:nvSpPr>
          <p:cNvPr id="15" name="Text 12"/>
          <p:cNvSpPr txBox="1"/>
          <p:nvPr/>
        </p:nvSpPr>
        <p:spPr>
          <a:xfrm>
            <a:off x="1218895" y="2163179"/>
            <a:ext cx="89730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LLM 기반 기능은 결정적이지 않고, 데이터/프롬프트/도구/모델 변화에 민감합니다. 같은 입력도 시점에 따라 다른 출력을 생성할 수 있습니다.</a:t>
            </a:r>
            <a:endParaRPr lang="en-US" sz="1200" dirty="0">
              <a:latin typeface="+mn-ea"/>
            </a:endParaRPr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505" y="3158960"/>
            <a:ext cx="228600" cy="228600"/>
          </a:xfrm>
          <a:prstGeom prst="rect">
            <a:avLst/>
          </a:prstGeom>
        </p:spPr>
      </p:pic>
      <p:sp>
        <p:nvSpPr>
          <p:cNvPr id="17" name="Text 13"/>
          <p:cNvSpPr txBox="1"/>
          <p:nvPr/>
        </p:nvSpPr>
        <p:spPr>
          <a:xfrm>
            <a:off x="1218895" y="3054719"/>
            <a:ext cx="16578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변화에 대한 민감성</a:t>
            </a:r>
            <a:endParaRPr lang="en-US" sz="1500" dirty="0">
              <a:latin typeface="+mn-ea"/>
            </a:endParaRPr>
          </a:p>
        </p:txBody>
      </p:sp>
      <p:sp>
        <p:nvSpPr>
          <p:cNvPr id="18" name="Text 14"/>
          <p:cNvSpPr txBox="1"/>
          <p:nvPr/>
        </p:nvSpPr>
        <p:spPr>
          <a:xfrm>
            <a:off x="1218895" y="3416821"/>
            <a:ext cx="746790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배포/프롬프트/모델 변경이 잦아 회귀(regression) 탐지가 필수입니다. 작은 변경도 품질에 큰 영향을 줄 수 있습니다.</a:t>
            </a:r>
            <a:endParaRPr lang="en-US" sz="1200" dirty="0">
              <a:latin typeface="+mn-ea"/>
            </a:endParaRPr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8505" y="4412603"/>
            <a:ext cx="228600" cy="228600"/>
          </a:xfrm>
          <a:prstGeom prst="rect">
            <a:avLst/>
          </a:prstGeom>
        </p:spPr>
      </p:pic>
      <p:sp>
        <p:nvSpPr>
          <p:cNvPr id="20" name="Text 15"/>
          <p:cNvSpPr txBox="1"/>
          <p:nvPr/>
        </p:nvSpPr>
        <p:spPr>
          <a:xfrm>
            <a:off x="1218895" y="4307447"/>
            <a:ext cx="31437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관측가능성 + 평가(Evaluation) 표준</a:t>
            </a:r>
            <a:endParaRPr lang="en-US" sz="1500" dirty="0">
              <a:latin typeface="+mn-ea"/>
            </a:endParaRPr>
          </a:p>
        </p:txBody>
      </p:sp>
      <p:sp>
        <p:nvSpPr>
          <p:cNvPr id="21" name="Text 16"/>
          <p:cNvSpPr txBox="1"/>
          <p:nvPr/>
        </p:nvSpPr>
        <p:spPr>
          <a:xfrm>
            <a:off x="1218895" y="4669549"/>
            <a:ext cx="80970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Tracing + Evaluation이 표준 스택으로 도입됩니다. OpenAI, Langfuse 등이 에이전트 단계 트레이스를 핵심으로 강조합니다.</a:t>
            </a:r>
            <a:endParaRPr lang="en-US" sz="1200" dirty="0">
              <a:latin typeface="+mn-ea"/>
            </a:endParaRPr>
          </a:p>
        </p:txBody>
      </p:sp>
      <p:sp>
        <p:nvSpPr>
          <p:cNvPr id="22" name="Text 17"/>
          <p:cNvSpPr txBox="1"/>
          <p:nvPr/>
        </p:nvSpPr>
        <p:spPr>
          <a:xfrm>
            <a:off x="1371600" y="5142294"/>
            <a:ext cx="10817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OpenAI Tracing</a:t>
            </a:r>
            <a:endParaRPr lang="en-US" sz="1000" dirty="0">
              <a:latin typeface="+mn-ea"/>
            </a:endParaRPr>
          </a:p>
        </p:txBody>
      </p:sp>
      <p:sp>
        <p:nvSpPr>
          <p:cNvPr id="23" name="Text 18"/>
          <p:cNvSpPr txBox="1"/>
          <p:nvPr/>
        </p:nvSpPr>
        <p:spPr>
          <a:xfrm>
            <a:off x="2764231" y="5142294"/>
            <a:ext cx="10533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Langfuse Evals</a:t>
            </a:r>
            <a:endParaRPr lang="en-US" sz="1000" dirty="0">
              <a:latin typeface="+mn-ea"/>
            </a:endParaRPr>
          </a:p>
        </p:txBody>
      </p:sp>
      <p:sp>
        <p:nvSpPr>
          <p:cNvPr id="24" name="Text 19"/>
          <p:cNvSpPr txBox="1"/>
          <p:nvPr/>
        </p:nvSpPr>
        <p:spPr>
          <a:xfrm>
            <a:off x="4127602" y="5142294"/>
            <a:ext cx="11768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Agent Step Trace</a:t>
            </a:r>
            <a:endParaRPr lang="en-US" sz="1000" dirty="0">
              <a:latin typeface="+mn-ea"/>
            </a:endParaRPr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4285793" y="6019783"/>
            <a:ext cx="171907" cy="190195"/>
          </a:xfrm>
          <a:prstGeom prst="rect">
            <a:avLst/>
          </a:prstGeom>
        </p:spPr>
      </p:pic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6077102" y="6019783"/>
            <a:ext cx="171907" cy="190195"/>
          </a:xfrm>
          <a:prstGeom prst="rect">
            <a:avLst/>
          </a:prstGeom>
        </p:spPr>
      </p:pic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7890358" y="6019783"/>
            <a:ext cx="171907" cy="190195"/>
          </a:xfrm>
          <a:prstGeom prst="rect">
            <a:avLst/>
          </a:prstGeom>
        </p:spPr>
      </p:pic>
      <p:sp>
        <p:nvSpPr>
          <p:cNvPr id="28" name="Text 20"/>
          <p:cNvSpPr txBox="1"/>
          <p:nvPr/>
        </p:nvSpPr>
        <p:spPr>
          <a:xfrm>
            <a:off x="4246474" y="6514713"/>
            <a:ext cx="36438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비결정적 시스템은 관측가능성과 평가를 통해 품질을 유지합니다</a:t>
            </a:r>
            <a:endParaRPr lang="en-US" sz="1000" dirty="0">
              <a:latin typeface="+mn-ea"/>
            </a:endParaRPr>
          </a:p>
        </p:txBody>
      </p:sp>
      <p:sp>
        <p:nvSpPr>
          <p:cNvPr id="29" name="Shape 21"/>
          <p:cNvSpPr/>
          <p:nvPr/>
        </p:nvSpPr>
        <p:spPr>
          <a:xfrm>
            <a:off x="2700223" y="5825016"/>
            <a:ext cx="1399946" cy="571500"/>
          </a:xfrm>
          <a:prstGeom prst="roundRect">
            <a:avLst>
              <a:gd name="adj" fmla="val 21333"/>
            </a:avLst>
          </a:prstGeom>
          <a:solidFill>
            <a:srgbClr val="FFFFFF"/>
          </a:solidFill>
          <a:ln w="25400">
            <a:solidFill>
              <a:srgbClr val="D97706"/>
            </a:solidFill>
            <a:prstDash val="solid"/>
          </a:ln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0" name="Text 22"/>
          <p:cNvSpPr txBox="1"/>
          <p:nvPr/>
        </p:nvSpPr>
        <p:spPr>
          <a:xfrm>
            <a:off x="2948026" y="5996008"/>
            <a:ext cx="1019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비결정적 LLM</a:t>
            </a:r>
            <a:endParaRPr lang="en-US" sz="1200" dirty="0">
              <a:latin typeface="+mn-ea"/>
            </a:endParaRPr>
          </a:p>
        </p:txBody>
      </p:sp>
      <p:sp>
        <p:nvSpPr>
          <p:cNvPr id="31" name="Shape 23"/>
          <p:cNvSpPr/>
          <p:nvPr/>
        </p:nvSpPr>
        <p:spPr>
          <a:xfrm>
            <a:off x="4647895" y="5825016"/>
            <a:ext cx="1248156" cy="571500"/>
          </a:xfrm>
          <a:prstGeom prst="roundRect">
            <a:avLst>
              <a:gd name="adj" fmla="val 21333"/>
            </a:avLst>
          </a:prstGeom>
          <a:solidFill>
            <a:srgbClr val="FFFFFF"/>
          </a:solidFill>
          <a:ln w="25400">
            <a:solidFill>
              <a:srgbClr val="DC2626"/>
            </a:solidFill>
            <a:prstDash val="solid"/>
          </a:ln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2" name="Text 24"/>
          <p:cNvSpPr txBox="1"/>
          <p:nvPr/>
        </p:nvSpPr>
        <p:spPr>
          <a:xfrm>
            <a:off x="4895698" y="5996008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변화 민감성</a:t>
            </a:r>
            <a:endParaRPr lang="en-US" sz="1200" dirty="0">
              <a:latin typeface="+mn-ea"/>
            </a:endParaRPr>
          </a:p>
        </p:txBody>
      </p:sp>
      <p:sp>
        <p:nvSpPr>
          <p:cNvPr id="33" name="Shape 25"/>
          <p:cNvSpPr/>
          <p:nvPr/>
        </p:nvSpPr>
        <p:spPr>
          <a:xfrm>
            <a:off x="6439205" y="5825016"/>
            <a:ext cx="1266444" cy="571500"/>
          </a:xfrm>
          <a:prstGeom prst="roundRect">
            <a:avLst>
              <a:gd name="adj" fmla="val 21333"/>
            </a:avLst>
          </a:prstGeom>
          <a:solidFill>
            <a:srgbClr val="FFFFFF"/>
          </a:solidFill>
          <a:ln w="25400">
            <a:solidFill>
              <a:srgbClr val="059669"/>
            </a:solidFill>
            <a:prstDash val="solid"/>
          </a:ln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4" name="Text 26"/>
          <p:cNvSpPr txBox="1"/>
          <p:nvPr/>
        </p:nvSpPr>
        <p:spPr>
          <a:xfrm>
            <a:off x="6687007" y="5996008"/>
            <a:ext cx="8860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Trace-First</a:t>
            </a:r>
            <a:endParaRPr lang="en-US" sz="1200" dirty="0">
              <a:latin typeface="+mn-ea"/>
            </a:endParaRPr>
          </a:p>
        </p:txBody>
      </p:sp>
      <p:sp>
        <p:nvSpPr>
          <p:cNvPr id="35" name="Shape 27"/>
          <p:cNvSpPr/>
          <p:nvPr/>
        </p:nvSpPr>
        <p:spPr>
          <a:xfrm>
            <a:off x="8252460" y="5825016"/>
            <a:ext cx="1248156" cy="571500"/>
          </a:xfrm>
          <a:prstGeom prst="roundRect">
            <a:avLst>
              <a:gd name="adj" fmla="val 21333"/>
            </a:avLst>
          </a:prstGeom>
          <a:solidFill>
            <a:srgbClr val="FFFFFF"/>
          </a:solidFill>
          <a:ln w="25400">
            <a:solidFill>
              <a:srgbClr val="3B82F6"/>
            </a:solidFill>
            <a:prstDash val="solid"/>
          </a:ln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6" name="Text 28"/>
          <p:cNvSpPr txBox="1"/>
          <p:nvPr/>
        </p:nvSpPr>
        <p:spPr>
          <a:xfrm>
            <a:off x="8500262" y="5996008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지속적 평가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2769718"/>
            <a:ext cx="3866083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[ch07] 범위의 핵심: 어디까지가 책임인가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3279953"/>
            <a:ext cx="531723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Architecture Quantum: '독립 실행 가능한 최소 단위'로 특성의 범위 설정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3684118"/>
            <a:ext cx="54507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속성: 독립 배포, 높은 기능 응집, 낮은 외부 정적 결합, 동기 통신 영향 </a:t>
            </a:r>
            <a:r>
              <a:rPr lang="en-US" sz="13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고려</a:t>
            </a: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endParaRPr lang="en-US" sz="1300" dirty="0"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1305" y="509321"/>
            <a:ext cx="237744" cy="190195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94944" y="418795"/>
            <a:ext cx="6277356" cy="3246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E2E GenAI Multi-Agent Reference Architecture</a:t>
            </a:r>
            <a:endParaRPr lang="en-US" sz="2100" dirty="0">
              <a:latin typeface="+mn-e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81305" y="875995"/>
            <a:ext cx="49249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Frontend → Backend End-to-End 생성형 AI 기반 Multi-Agent 시스템</a:t>
            </a:r>
            <a:endParaRPr lang="en-US" sz="1200" dirty="0">
              <a:latin typeface="+mn-ea"/>
            </a:endParaRPr>
          </a:p>
        </p:txBody>
      </p:sp>
      <p:sp>
        <p:nvSpPr>
          <p:cNvPr id="5" name="Shape 2"/>
          <p:cNvSpPr/>
          <p:nvPr/>
        </p:nvSpPr>
        <p:spPr>
          <a:xfrm>
            <a:off x="381305" y="1390802"/>
            <a:ext cx="11430000" cy="4778504"/>
          </a:xfrm>
          <a:prstGeom prst="roundRect">
            <a:avLst>
              <a:gd name="adj" fmla="val 960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826644" y="1591056"/>
            <a:ext cx="2697954" cy="571500"/>
          </a:xfrm>
          <a:prstGeom prst="roundRect">
            <a:avLst>
              <a:gd name="adj" fmla="val 25924"/>
            </a:avLst>
          </a:prstGeom>
          <a:solidFill>
            <a:srgbClr val="3B82F6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-1282" r="-1282"/>
          <a:stretch/>
        </p:blipFill>
        <p:spPr>
          <a:xfrm>
            <a:off x="5152644" y="1781251"/>
            <a:ext cx="219456" cy="190195"/>
          </a:xfrm>
          <a:prstGeom prst="rect">
            <a:avLst/>
          </a:prstGeom>
        </p:spPr>
      </p:pic>
      <p:sp>
        <p:nvSpPr>
          <p:cNvPr id="8" name="Text 4"/>
          <p:cNvSpPr txBox="1"/>
          <p:nvPr/>
        </p:nvSpPr>
        <p:spPr>
          <a:xfrm>
            <a:off x="5447995" y="1776679"/>
            <a:ext cx="6812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Frontend</a:t>
            </a:r>
            <a:endParaRPr lang="en-US" sz="1050" dirty="0">
              <a:latin typeface="+mn-ea"/>
            </a:endParaRPr>
          </a:p>
        </p:txBody>
      </p:sp>
      <p:sp>
        <p:nvSpPr>
          <p:cNvPr id="9" name="Text 5"/>
          <p:cNvSpPr txBox="1"/>
          <p:nvPr/>
        </p:nvSpPr>
        <p:spPr>
          <a:xfrm>
            <a:off x="6088990" y="1647749"/>
            <a:ext cx="1263700" cy="4480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Web/Mobile UI, Streaming, HITL 승인</a:t>
            </a:r>
            <a:endParaRPr lang="en-US" sz="1000" dirty="0">
              <a:latin typeface="+mn-ea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667098" y="2352751"/>
            <a:ext cx="3107064" cy="571500"/>
          </a:xfrm>
          <a:prstGeom prst="roundRect">
            <a:avLst>
              <a:gd name="adj" fmla="val 32000"/>
            </a:avLst>
          </a:prstGeom>
          <a:solidFill>
            <a:srgbClr val="10B981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16398" y="2542946"/>
            <a:ext cx="190195" cy="190195"/>
          </a:xfrm>
          <a:prstGeom prst="rect">
            <a:avLst/>
          </a:prstGeom>
        </p:spPr>
      </p:pic>
      <p:sp>
        <p:nvSpPr>
          <p:cNvPr id="13" name="Text 8"/>
          <p:cNvSpPr txBox="1"/>
          <p:nvPr/>
        </p:nvSpPr>
        <p:spPr>
          <a:xfrm>
            <a:off x="5283403" y="2538374"/>
            <a:ext cx="91988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API Gateway</a:t>
            </a:r>
            <a:endParaRPr lang="en-US" sz="1050" dirty="0">
              <a:latin typeface="+mn-ea"/>
            </a:endParaRPr>
          </a:p>
        </p:txBody>
      </p:sp>
      <p:sp>
        <p:nvSpPr>
          <p:cNvPr id="14" name="Text 9"/>
          <p:cNvSpPr txBox="1"/>
          <p:nvPr/>
        </p:nvSpPr>
        <p:spPr>
          <a:xfrm>
            <a:off x="6100877" y="2562149"/>
            <a:ext cx="140030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AuthN/Z, Rate Limit</a:t>
            </a:r>
            <a:endParaRPr lang="en-US" sz="1000" dirty="0">
              <a:latin typeface="+mn-ea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4190695" y="3114447"/>
            <a:ext cx="4143083" cy="571500"/>
          </a:xfrm>
          <a:prstGeom prst="roundRect">
            <a:avLst>
              <a:gd name="adj" fmla="val 26108"/>
            </a:avLst>
          </a:prstGeom>
          <a:solidFill>
            <a:srgbClr val="8B5CF6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rcRect l="-1282" r="-1282"/>
          <a:stretch/>
        </p:blipFill>
        <p:spPr>
          <a:xfrm>
            <a:off x="4410151" y="3319629"/>
            <a:ext cx="219456" cy="190195"/>
          </a:xfrm>
          <a:prstGeom prst="rect">
            <a:avLst/>
          </a:prstGeom>
        </p:spPr>
      </p:pic>
      <p:sp>
        <p:nvSpPr>
          <p:cNvPr id="18" name="Text 12"/>
          <p:cNvSpPr txBox="1"/>
          <p:nvPr/>
        </p:nvSpPr>
        <p:spPr>
          <a:xfrm>
            <a:off x="4705502" y="3315057"/>
            <a:ext cx="134782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Agent Orchestrator</a:t>
            </a:r>
            <a:endParaRPr lang="en-US" sz="1050" dirty="0">
              <a:latin typeface="+mn-ea"/>
            </a:endParaRPr>
          </a:p>
        </p:txBody>
      </p:sp>
      <p:sp>
        <p:nvSpPr>
          <p:cNvPr id="19" name="Text 13"/>
          <p:cNvSpPr txBox="1"/>
          <p:nvPr/>
        </p:nvSpPr>
        <p:spPr>
          <a:xfrm>
            <a:off x="5944513" y="3338831"/>
            <a:ext cx="231914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Workflow/Graph, 상태관리, 재시도</a:t>
            </a:r>
            <a:endParaRPr lang="en-US" sz="1000" dirty="0">
              <a:latin typeface="+mn-ea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3810305" y="3870479"/>
            <a:ext cx="4971302" cy="571500"/>
          </a:xfrm>
          <a:prstGeom prst="roundRect">
            <a:avLst>
              <a:gd name="adj" fmla="val 32000"/>
            </a:avLst>
          </a:prstGeom>
          <a:solidFill>
            <a:srgbClr val="F59E0B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11726" y="4060674"/>
            <a:ext cx="237744" cy="190195"/>
          </a:xfrm>
          <a:prstGeom prst="rect">
            <a:avLst/>
          </a:prstGeom>
        </p:spPr>
      </p:pic>
      <p:sp>
        <p:nvSpPr>
          <p:cNvPr id="23" name="Text 16"/>
          <p:cNvSpPr txBox="1"/>
          <p:nvPr/>
        </p:nvSpPr>
        <p:spPr>
          <a:xfrm>
            <a:off x="4526280" y="4056102"/>
            <a:ext cx="13386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Specialized Agents</a:t>
            </a:r>
            <a:endParaRPr lang="en-US" sz="1050" dirty="0">
              <a:latin typeface="+mn-ea"/>
            </a:endParaRPr>
          </a:p>
        </p:txBody>
      </p:sp>
      <p:sp>
        <p:nvSpPr>
          <p:cNvPr id="24" name="Text 17"/>
          <p:cNvSpPr txBox="1"/>
          <p:nvPr/>
        </p:nvSpPr>
        <p:spPr>
          <a:xfrm>
            <a:off x="5760720" y="4079877"/>
            <a:ext cx="278958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Planner, Retriever, SQL, Image, Validator</a:t>
            </a:r>
            <a:endParaRPr lang="en-US" sz="1000" dirty="0">
              <a:latin typeface="+mn-ea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3619195" y="5396107"/>
            <a:ext cx="5385909" cy="571500"/>
          </a:xfrm>
          <a:prstGeom prst="roundRect">
            <a:avLst>
              <a:gd name="adj" fmla="val 32000"/>
            </a:avLst>
          </a:prstGeom>
          <a:solidFill>
            <a:srgbClr val="EF4444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294022" y="5587217"/>
            <a:ext cx="190195" cy="190195"/>
          </a:xfrm>
          <a:prstGeom prst="rect">
            <a:avLst/>
          </a:prstGeom>
        </p:spPr>
      </p:pic>
      <p:sp>
        <p:nvSpPr>
          <p:cNvPr id="28" name="Text 20"/>
          <p:cNvSpPr txBox="1"/>
          <p:nvPr/>
        </p:nvSpPr>
        <p:spPr>
          <a:xfrm>
            <a:off x="4561027" y="5581731"/>
            <a:ext cx="9098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Tools &amp; Data</a:t>
            </a:r>
            <a:endParaRPr lang="en-US" sz="1050" dirty="0">
              <a:latin typeface="+mn-ea"/>
            </a:endParaRPr>
          </a:p>
        </p:txBody>
      </p:sp>
      <p:sp>
        <p:nvSpPr>
          <p:cNvPr id="29" name="Text 21"/>
          <p:cNvSpPr txBox="1"/>
          <p:nvPr/>
        </p:nvSpPr>
        <p:spPr>
          <a:xfrm>
            <a:off x="5362041" y="5605505"/>
            <a:ext cx="316748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DB, Vector Store, Knowledge Graph, Ticketing</a:t>
            </a:r>
            <a:endParaRPr lang="en-US" sz="1000" dirty="0">
              <a:latin typeface="+mn-ea"/>
            </a:endParaRPr>
          </a:p>
        </p:txBody>
      </p:sp>
      <p:sp>
        <p:nvSpPr>
          <p:cNvPr id="31" name="Shape 23"/>
          <p:cNvSpPr/>
          <p:nvPr/>
        </p:nvSpPr>
        <p:spPr>
          <a:xfrm>
            <a:off x="3429000" y="4614550"/>
            <a:ext cx="5799521" cy="571500"/>
          </a:xfrm>
          <a:prstGeom prst="roundRect">
            <a:avLst>
              <a:gd name="adj" fmla="val 32000"/>
            </a:avLst>
          </a:prstGeom>
          <a:solidFill>
            <a:srgbClr val="EC4899">
              <a:alpha val="8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  <a:effectLst>
            <a:outerShdw blurRad="304800" dist="76200" dir="5400000" algn="bl" rotWithShape="0">
              <a:srgbClr val="000000">
                <a:alpha val="30000"/>
              </a:srgbClr>
            </a:outerShdw>
          </a:effectLst>
        </p:spPr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74236" y="4804745"/>
            <a:ext cx="190195" cy="190195"/>
          </a:xfrm>
          <a:prstGeom prst="rect">
            <a:avLst/>
          </a:prstGeom>
        </p:spPr>
      </p:pic>
      <p:sp>
        <p:nvSpPr>
          <p:cNvPr id="33" name="Text 24"/>
          <p:cNvSpPr txBox="1"/>
          <p:nvPr/>
        </p:nvSpPr>
        <p:spPr>
          <a:xfrm>
            <a:off x="4441241" y="4800173"/>
            <a:ext cx="179588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Observability &amp; Evaluation</a:t>
            </a:r>
            <a:endParaRPr lang="en-US" sz="1050" dirty="0">
              <a:latin typeface="+mn-ea"/>
            </a:endParaRPr>
          </a:p>
        </p:txBody>
      </p:sp>
      <p:sp>
        <p:nvSpPr>
          <p:cNvPr id="34" name="Text 25"/>
          <p:cNvSpPr txBox="1"/>
          <p:nvPr/>
        </p:nvSpPr>
        <p:spPr>
          <a:xfrm>
            <a:off x="6131966" y="4823947"/>
            <a:ext cx="237643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Trace, Metrics, Offline/Online Eval</a:t>
            </a:r>
            <a:endParaRPr lang="en-US" sz="1000" dirty="0">
              <a:latin typeface="+mn-ea"/>
            </a:endParaRPr>
          </a:p>
        </p:txBody>
      </p:sp>
      <p:pic>
        <p:nvPicPr>
          <p:cNvPr id="35" name="Image 7" descr="preencoded.png"/>
          <p:cNvPicPr>
            <a:picLocks noChangeAspect="1"/>
          </p:cNvPicPr>
          <p:nvPr/>
        </p:nvPicPr>
        <p:blipFill>
          <a:blip r:embed="rId10"/>
          <a:srcRect t="-1100" b="-1100"/>
          <a:stretch/>
        </p:blipFill>
        <p:spPr>
          <a:xfrm>
            <a:off x="3764585" y="6418753"/>
            <a:ext cx="114300" cy="133502"/>
          </a:xfrm>
          <a:prstGeom prst="rect">
            <a:avLst/>
          </a:prstGeom>
        </p:spPr>
      </p:pic>
      <p:sp>
        <p:nvSpPr>
          <p:cNvPr id="36" name="Text 26"/>
          <p:cNvSpPr txBox="1"/>
          <p:nvPr/>
        </p:nvSpPr>
        <p:spPr>
          <a:xfrm>
            <a:off x="3954780" y="6399550"/>
            <a:ext cx="11676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Policy/Guardrails</a:t>
            </a:r>
            <a:endParaRPr lang="en-US" sz="1000" dirty="0">
              <a:latin typeface="+mn-ea"/>
            </a:endParaRPr>
          </a:p>
        </p:txBody>
      </p:sp>
      <p:pic>
        <p:nvPicPr>
          <p:cNvPr id="37" name="Image 8" descr="preencoded.png"/>
          <p:cNvPicPr>
            <a:picLocks noChangeAspect="1"/>
          </p:cNvPicPr>
          <p:nvPr/>
        </p:nvPicPr>
        <p:blipFill>
          <a:blip r:embed="rId11"/>
          <a:srcRect l="-837" r="-837"/>
          <a:stretch/>
        </p:blipFill>
        <p:spPr>
          <a:xfrm>
            <a:off x="5320894" y="6418753"/>
            <a:ext cx="152705" cy="133502"/>
          </a:xfrm>
          <a:prstGeom prst="rect">
            <a:avLst/>
          </a:prstGeom>
        </p:spPr>
      </p:pic>
      <p:sp>
        <p:nvSpPr>
          <p:cNvPr id="38" name="Text 27"/>
          <p:cNvSpPr txBox="1"/>
          <p:nvPr/>
        </p:nvSpPr>
        <p:spPr>
          <a:xfrm>
            <a:off x="5549494" y="6399550"/>
            <a:ext cx="12819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MCP/A2A Protocol</a:t>
            </a:r>
            <a:endParaRPr lang="en-US" sz="1000" dirty="0">
              <a:latin typeface="+mn-ea"/>
            </a:endParaRPr>
          </a:p>
        </p:txBody>
      </p:sp>
      <p:pic>
        <p:nvPicPr>
          <p:cNvPr id="39" name="Image 9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7028993" y="6418753"/>
            <a:ext cx="133502" cy="133502"/>
          </a:xfrm>
          <a:prstGeom prst="rect">
            <a:avLst/>
          </a:prstGeom>
        </p:spPr>
      </p:pic>
      <p:sp>
        <p:nvSpPr>
          <p:cNvPr id="40" name="Text 28"/>
          <p:cNvSpPr txBox="1"/>
          <p:nvPr/>
        </p:nvSpPr>
        <p:spPr>
          <a:xfrm>
            <a:off x="7238390" y="6399550"/>
            <a:ext cx="1291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Security by Design</a:t>
            </a:r>
            <a:endParaRPr lang="en-US" sz="1000" dirty="0">
              <a:latin typeface="+mn-ea"/>
            </a:endParaRP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463F13B7-7302-EF54-D110-9ED42EF8B08C}"/>
              </a:ext>
            </a:extLst>
          </p:cNvPr>
          <p:cNvSpPr/>
          <p:nvPr/>
        </p:nvSpPr>
        <p:spPr>
          <a:xfrm rot="10800000">
            <a:off x="6016219" y="2177543"/>
            <a:ext cx="231494" cy="1810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F026EB74-73BF-DB9B-4285-1E1A4E70BF17}"/>
              </a:ext>
            </a:extLst>
          </p:cNvPr>
          <p:cNvSpPr/>
          <p:nvPr/>
        </p:nvSpPr>
        <p:spPr>
          <a:xfrm rot="10800000">
            <a:off x="6016219" y="2932029"/>
            <a:ext cx="231494" cy="1810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9BBEAF8A-4071-1C5D-DE75-4638D3650D83}"/>
              </a:ext>
            </a:extLst>
          </p:cNvPr>
          <p:cNvSpPr/>
          <p:nvPr/>
        </p:nvSpPr>
        <p:spPr>
          <a:xfrm rot="10800000">
            <a:off x="6016219" y="3697127"/>
            <a:ext cx="231494" cy="1810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7DDCFDEA-C1EA-0BFA-6F51-F3C61C91CED0}"/>
              </a:ext>
            </a:extLst>
          </p:cNvPr>
          <p:cNvSpPr/>
          <p:nvPr/>
        </p:nvSpPr>
        <p:spPr>
          <a:xfrm rot="10800000">
            <a:off x="6016219" y="4452303"/>
            <a:ext cx="231494" cy="1810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이등변 삼각형 44">
            <a:extLst>
              <a:ext uri="{FF2B5EF4-FFF2-40B4-BE49-F238E27FC236}">
                <a16:creationId xmlns:a16="http://schemas.microsoft.com/office/drawing/2014/main" id="{97E55E4F-94C1-8F2C-0457-69930F8AFBAD}"/>
              </a:ext>
            </a:extLst>
          </p:cNvPr>
          <p:cNvSpPr/>
          <p:nvPr/>
        </p:nvSpPr>
        <p:spPr>
          <a:xfrm rot="10800000">
            <a:off x="6016219" y="5195580"/>
            <a:ext cx="231494" cy="181051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2119579" y="243759"/>
            <a:ext cx="8239658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최신 연결 표준: MCP &amp; A2A를 프로토콜 레이어로</a:t>
            </a:r>
            <a:endParaRPr lang="en-US" sz="3000" dirty="0">
              <a:latin typeface="+mn-e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492094" y="901213"/>
            <a:ext cx="5382158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LLM 앱↔도구↔에이전트 간 상호운용성을 위한 표준화</a:t>
            </a:r>
            <a:endParaRPr lang="en-US" sz="1800" dirty="0">
              <a:latin typeface="+mn-ea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71500" y="1370638"/>
            <a:ext cx="5333695" cy="3595999"/>
          </a:xfrm>
          <a:prstGeom prst="roundRect">
            <a:avLst>
              <a:gd name="adj" fmla="val 571"/>
            </a:avLst>
          </a:prstGeom>
          <a:solidFill>
            <a:srgbClr val="FFFFFF"/>
          </a:solidFill>
          <a:ln w="25400">
            <a:solidFill>
              <a:srgbClr val="E2E8F0"/>
            </a:solidFill>
            <a:prstDash val="solid"/>
          </a:ln>
          <a:effectLst>
            <a:outerShdw blurRad="241300" dist="762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75995" y="1528878"/>
            <a:ext cx="571500" cy="571500"/>
          </a:xfrm>
          <a:prstGeom prst="roundRect">
            <a:avLst>
              <a:gd name="adj" fmla="val 32000"/>
            </a:avLst>
          </a:prstGeom>
          <a:solidFill>
            <a:srgbClr val="3B82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7902" y="1699871"/>
            <a:ext cx="228600" cy="228600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1591055" y="1420547"/>
            <a:ext cx="4140403" cy="664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MCP (Model Context Protocol)</a:t>
            </a:r>
            <a:endParaRPr lang="en-US" sz="2100" dirty="0">
              <a:latin typeface="+mn-ea"/>
            </a:endParaRPr>
          </a:p>
        </p:txBody>
      </p:sp>
      <p:sp>
        <p:nvSpPr>
          <p:cNvPr id="8" name="Text 5"/>
          <p:cNvSpPr txBox="1"/>
          <p:nvPr/>
        </p:nvSpPr>
        <p:spPr>
          <a:xfrm>
            <a:off x="1591056" y="2135125"/>
            <a:ext cx="22384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LLM 앱 ↔ 도구/데이터 연결 버스</a:t>
            </a:r>
            <a:endParaRPr lang="en-US" sz="1200" dirty="0">
              <a:latin typeface="+mn-ea"/>
            </a:endParaRPr>
          </a:p>
        </p:txBody>
      </p:sp>
      <p:sp>
        <p:nvSpPr>
          <p:cNvPr id="9" name="Text 6"/>
          <p:cNvSpPr txBox="1"/>
          <p:nvPr/>
        </p:nvSpPr>
        <p:spPr>
          <a:xfrm>
            <a:off x="875995" y="2554835"/>
            <a:ext cx="4686300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• 목적: LLM 애플리케이션과 외부 도구/데이터 소스를 표준화된 방식으로 연결</a:t>
            </a:r>
            <a:endParaRPr lang="en-US" sz="1200" dirty="0">
              <a:latin typeface="+mn-ea"/>
            </a:endParaRPr>
          </a:p>
        </p:txBody>
      </p:sp>
      <p:sp>
        <p:nvSpPr>
          <p:cNvPr id="10" name="Text 7"/>
          <p:cNvSpPr txBox="1"/>
          <p:nvPr/>
        </p:nvSpPr>
        <p:spPr>
          <a:xfrm>
            <a:off x="875995" y="3156510"/>
            <a:ext cx="46488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• 역할: 도구 호출, 컨텍스트 전달, 보안 인증을 통일된 인터페이스로 제공</a:t>
            </a:r>
            <a:endParaRPr lang="en-US" sz="1200" dirty="0">
              <a:latin typeface="+mn-ea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995" y="3629255"/>
            <a:ext cx="152705" cy="152705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1123798" y="3599994"/>
            <a:ext cx="1379830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OAuth 기반 보안 인증</a:t>
            </a:r>
            <a:endParaRPr lang="en-US" sz="1000" dirty="0">
              <a:latin typeface="+mn-ea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995" y="3963011"/>
            <a:ext cx="152705" cy="152705"/>
          </a:xfrm>
          <a:prstGeom prst="rect">
            <a:avLst/>
          </a:prstGeom>
        </p:spPr>
      </p:pic>
      <p:sp>
        <p:nvSpPr>
          <p:cNvPr id="14" name="Text 9"/>
          <p:cNvSpPr txBox="1"/>
          <p:nvPr/>
        </p:nvSpPr>
        <p:spPr>
          <a:xfrm>
            <a:off x="1123798" y="3933750"/>
            <a:ext cx="13606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스키마 기반 도구 정의</a:t>
            </a:r>
            <a:endParaRPr lang="en-US" sz="1000" dirty="0">
              <a:latin typeface="+mn-ea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995" y="4296767"/>
            <a:ext cx="152705" cy="152705"/>
          </a:xfrm>
          <a:prstGeom prst="rect">
            <a:avLst/>
          </a:prstGeom>
        </p:spPr>
      </p:pic>
      <p:sp>
        <p:nvSpPr>
          <p:cNvPr id="16" name="Text 10"/>
          <p:cNvSpPr txBox="1"/>
          <p:nvPr/>
        </p:nvSpPr>
        <p:spPr>
          <a:xfrm>
            <a:off x="1123798" y="4268420"/>
            <a:ext cx="144658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실시간 컨텍스트 동기화</a:t>
            </a:r>
            <a:endParaRPr lang="en-US" sz="1000" dirty="0">
              <a:latin typeface="+mn-ea"/>
            </a:endParaRP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5995" y="4630523"/>
            <a:ext cx="152705" cy="152705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1123798" y="4602176"/>
            <a:ext cx="15224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도구 버전 관리 및 호환성</a:t>
            </a:r>
            <a:endParaRPr lang="en-US" sz="1000" dirty="0">
              <a:latin typeface="+mn-ea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6286500" y="1370638"/>
            <a:ext cx="5333695" cy="3595999"/>
          </a:xfrm>
          <a:prstGeom prst="roundRect">
            <a:avLst>
              <a:gd name="adj" fmla="val 571"/>
            </a:avLst>
          </a:prstGeom>
          <a:solidFill>
            <a:srgbClr val="FFFFFF"/>
          </a:solidFill>
          <a:ln w="25400">
            <a:solidFill>
              <a:srgbClr val="E2E8F0"/>
            </a:solidFill>
            <a:prstDash val="solid"/>
          </a:ln>
          <a:effectLst>
            <a:outerShdw blurRad="241300" dist="762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0" name="Shape 13"/>
          <p:cNvSpPr/>
          <p:nvPr/>
        </p:nvSpPr>
        <p:spPr>
          <a:xfrm>
            <a:off x="6590995" y="1554145"/>
            <a:ext cx="571500" cy="571500"/>
          </a:xfrm>
          <a:prstGeom prst="roundRect">
            <a:avLst>
              <a:gd name="adj" fmla="val 32000"/>
            </a:avLst>
          </a:prstGeom>
          <a:solidFill>
            <a:srgbClr val="8B5CF6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rcRect l="-80" r="-80"/>
          <a:stretch/>
        </p:blipFill>
        <p:spPr>
          <a:xfrm>
            <a:off x="6734556" y="1725138"/>
            <a:ext cx="286207" cy="228600"/>
          </a:xfrm>
          <a:prstGeom prst="rect">
            <a:avLst/>
          </a:prstGeom>
        </p:spPr>
      </p:pic>
      <p:sp>
        <p:nvSpPr>
          <p:cNvPr id="22" name="Text 14"/>
          <p:cNvSpPr txBox="1"/>
          <p:nvPr/>
        </p:nvSpPr>
        <p:spPr>
          <a:xfrm>
            <a:off x="7306056" y="1505682"/>
            <a:ext cx="2739542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100" b="1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A2A (Agent2Agent)</a:t>
            </a:r>
            <a:endParaRPr lang="en-US" sz="2100" dirty="0">
              <a:latin typeface="+mn-ea"/>
            </a:endParaRPr>
          </a:p>
        </p:txBody>
      </p:sp>
      <p:sp>
        <p:nvSpPr>
          <p:cNvPr id="23" name="Text 15"/>
          <p:cNvSpPr txBox="1"/>
          <p:nvPr/>
        </p:nvSpPr>
        <p:spPr>
          <a:xfrm>
            <a:off x="7306056" y="1954652"/>
            <a:ext cx="22677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에이전트 간 상호운용/협업 메시징</a:t>
            </a:r>
            <a:endParaRPr lang="en-US" sz="1200" dirty="0">
              <a:latin typeface="+mn-ea"/>
            </a:endParaRPr>
          </a:p>
        </p:txBody>
      </p:sp>
      <p:sp>
        <p:nvSpPr>
          <p:cNvPr id="24" name="Text 16"/>
          <p:cNvSpPr txBox="1"/>
          <p:nvPr/>
        </p:nvSpPr>
        <p:spPr>
          <a:xfrm>
            <a:off x="6590995" y="2374362"/>
            <a:ext cx="4849063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• 목적: 독립적인 AI 에이전트들이 상호작용하고 협업할 수 있는 표준 프로토콜</a:t>
            </a:r>
            <a:endParaRPr lang="en-US" sz="1200" dirty="0">
              <a:latin typeface="+mn-ea"/>
            </a:endParaRPr>
          </a:p>
        </p:txBody>
      </p:sp>
      <p:sp>
        <p:nvSpPr>
          <p:cNvPr id="25" name="Text 17"/>
          <p:cNvSpPr txBox="1"/>
          <p:nvPr/>
        </p:nvSpPr>
        <p:spPr>
          <a:xfrm>
            <a:off x="6590995" y="2976037"/>
            <a:ext cx="4086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• 역할: 에이전트 간 메시지 교환, 작업 위임, 상태 공유를 표준화</a:t>
            </a:r>
            <a:endParaRPr lang="en-US" sz="1200" dirty="0">
              <a:latin typeface="+mn-ea"/>
            </a:endParaRPr>
          </a:p>
        </p:txBody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0995" y="3448782"/>
            <a:ext cx="152705" cy="152705"/>
          </a:xfrm>
          <a:prstGeom prst="rect">
            <a:avLst/>
          </a:prstGeom>
        </p:spPr>
      </p:pic>
      <p:sp>
        <p:nvSpPr>
          <p:cNvPr id="27" name="Text 18"/>
          <p:cNvSpPr txBox="1"/>
          <p:nvPr/>
        </p:nvSpPr>
        <p:spPr>
          <a:xfrm>
            <a:off x="6838798" y="3419521"/>
            <a:ext cx="13606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비동기 메시지 큐 기반</a:t>
            </a:r>
            <a:endParaRPr lang="en-US" sz="1000" dirty="0">
              <a:latin typeface="+mn-ea"/>
            </a:endParaRPr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0995" y="3782538"/>
            <a:ext cx="152705" cy="152705"/>
          </a:xfrm>
          <a:prstGeom prst="rect">
            <a:avLst/>
          </a:prstGeom>
        </p:spPr>
      </p:pic>
      <p:sp>
        <p:nvSpPr>
          <p:cNvPr id="29" name="Text 19"/>
          <p:cNvSpPr txBox="1"/>
          <p:nvPr/>
        </p:nvSpPr>
        <p:spPr>
          <a:xfrm>
            <a:off x="6838798" y="3753277"/>
            <a:ext cx="182697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에이전트 디스커버리 메커니즘</a:t>
            </a:r>
            <a:endParaRPr lang="en-US" sz="1000" dirty="0">
              <a:latin typeface="+mn-ea"/>
            </a:endParaRPr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0995" y="4116294"/>
            <a:ext cx="152705" cy="152705"/>
          </a:xfrm>
          <a:prstGeom prst="rect">
            <a:avLst/>
          </a:prstGeom>
        </p:spPr>
      </p:pic>
      <p:sp>
        <p:nvSpPr>
          <p:cNvPr id="31" name="Text 20"/>
          <p:cNvSpPr txBox="1"/>
          <p:nvPr/>
        </p:nvSpPr>
        <p:spPr>
          <a:xfrm>
            <a:off x="6838798" y="4087033"/>
            <a:ext cx="12371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작업 수행 상태 추적</a:t>
            </a:r>
            <a:endParaRPr lang="en-US" sz="1000" dirty="0">
              <a:latin typeface="+mn-ea"/>
            </a:endParaRPr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0995" y="4450050"/>
            <a:ext cx="152705" cy="152705"/>
          </a:xfrm>
          <a:prstGeom prst="rect">
            <a:avLst/>
          </a:prstGeom>
        </p:spPr>
      </p:pic>
      <p:sp>
        <p:nvSpPr>
          <p:cNvPr id="33" name="Text 21"/>
          <p:cNvSpPr txBox="1"/>
          <p:nvPr/>
        </p:nvSpPr>
        <p:spPr>
          <a:xfrm>
            <a:off x="6838798" y="4421703"/>
            <a:ext cx="1865376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다중 에이전트 협업 워크플로우</a:t>
            </a:r>
            <a:endParaRPr lang="en-US" sz="1000" dirty="0">
              <a:latin typeface="+mn-ea"/>
            </a:endParaRPr>
          </a:p>
        </p:txBody>
      </p:sp>
      <p:sp>
        <p:nvSpPr>
          <p:cNvPr id="34" name="Shape 22"/>
          <p:cNvSpPr/>
          <p:nvPr/>
        </p:nvSpPr>
        <p:spPr>
          <a:xfrm>
            <a:off x="571652" y="5273346"/>
            <a:ext cx="11048695" cy="1454714"/>
          </a:xfrm>
          <a:prstGeom prst="roundRect">
            <a:avLst>
              <a:gd name="adj" fmla="val 3030"/>
            </a:avLst>
          </a:prstGeom>
          <a:solidFill>
            <a:srgbClr val="F8FAFC"/>
          </a:solidFill>
          <a:ln/>
        </p:spPr>
      </p:sp>
      <p:sp>
        <p:nvSpPr>
          <p:cNvPr id="35" name="Shape 23"/>
          <p:cNvSpPr/>
          <p:nvPr/>
        </p:nvSpPr>
        <p:spPr>
          <a:xfrm>
            <a:off x="571652" y="5273346"/>
            <a:ext cx="45719" cy="1454714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36" name="Image 10" descr="preencoded.png"/>
          <p:cNvPicPr>
            <a:picLocks noChangeAspect="1"/>
          </p:cNvPicPr>
          <p:nvPr/>
        </p:nvPicPr>
        <p:blipFill>
          <a:blip r:embed="rId6"/>
          <a:srcRect l="-837" r="-837"/>
          <a:stretch/>
        </p:blipFill>
        <p:spPr>
          <a:xfrm>
            <a:off x="847801" y="5423838"/>
            <a:ext cx="152705" cy="200254"/>
          </a:xfrm>
          <a:prstGeom prst="rect">
            <a:avLst/>
          </a:prstGeom>
        </p:spPr>
      </p:pic>
      <p:sp>
        <p:nvSpPr>
          <p:cNvPr id="37" name="Text 24"/>
          <p:cNvSpPr txBox="1"/>
          <p:nvPr/>
        </p:nvSpPr>
        <p:spPr>
          <a:xfrm>
            <a:off x="1095603" y="5375375"/>
            <a:ext cx="1358798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40AF"/>
                </a:solidFill>
                <a:latin typeface="+mn-ea"/>
                <a:cs typeface="Noto Sans KR" pitchFamily="34" charset="-120"/>
              </a:rPr>
              <a:t>실무 적용 요약</a:t>
            </a:r>
            <a:endParaRPr lang="en-US" sz="1500" dirty="0">
              <a:latin typeface="+mn-ea"/>
            </a:endParaRPr>
          </a:p>
        </p:txBody>
      </p:sp>
      <p:pic>
        <p:nvPicPr>
          <p:cNvPr id="38" name="Image 11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847801" y="5834404"/>
            <a:ext cx="133502" cy="152705"/>
          </a:xfrm>
          <a:prstGeom prst="rect">
            <a:avLst/>
          </a:prstGeom>
        </p:spPr>
      </p:pic>
      <p:sp>
        <p:nvSpPr>
          <p:cNvPr id="39" name="Text 25"/>
          <p:cNvSpPr txBox="1"/>
          <p:nvPr/>
        </p:nvSpPr>
        <p:spPr>
          <a:xfrm>
            <a:off x="1076401" y="5815201"/>
            <a:ext cx="563361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MCP는 '도구/데이터 연결 버스'로, A2A는 '에이전트 협업 채널'로 각각 역할을 분리하여 사용</a:t>
            </a:r>
            <a:endParaRPr lang="en-US" sz="1100" dirty="0">
              <a:latin typeface="+mn-ea"/>
            </a:endParaRPr>
          </a:p>
        </p:txBody>
      </p:sp>
      <p:pic>
        <p:nvPicPr>
          <p:cNvPr id="40" name="Image 12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847801" y="6147129"/>
            <a:ext cx="133502" cy="152705"/>
          </a:xfrm>
          <a:prstGeom prst="rect">
            <a:avLst/>
          </a:prstGeom>
        </p:spPr>
      </p:pic>
      <p:sp>
        <p:nvSpPr>
          <p:cNvPr id="41" name="Text 26"/>
          <p:cNvSpPr txBox="1"/>
          <p:nvPr/>
        </p:nvSpPr>
        <p:spPr>
          <a:xfrm>
            <a:off x="1076401" y="6127926"/>
            <a:ext cx="5776265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MCP 채택 시 도구 추가/권한 관리가 표준화되며, A2A는 다중 에이전트 시스템의 확장성을 보장</a:t>
            </a:r>
            <a:endParaRPr lang="en-US" sz="1100" dirty="0">
              <a:latin typeface="+mn-ea"/>
            </a:endParaRPr>
          </a:p>
        </p:txBody>
      </p:sp>
      <p:pic>
        <p:nvPicPr>
          <p:cNvPr id="42" name="Image 13" descr="preencoded.png"/>
          <p:cNvPicPr>
            <a:picLocks noChangeAspect="1"/>
          </p:cNvPicPr>
          <p:nvPr/>
        </p:nvPicPr>
        <p:blipFill>
          <a:blip r:embed="rId7"/>
          <a:srcRect t="-43" b="-43"/>
          <a:stretch/>
        </p:blipFill>
        <p:spPr>
          <a:xfrm>
            <a:off x="847801" y="6459853"/>
            <a:ext cx="133502" cy="152705"/>
          </a:xfrm>
          <a:prstGeom prst="rect">
            <a:avLst/>
          </a:prstGeom>
        </p:spPr>
      </p:pic>
      <p:sp>
        <p:nvSpPr>
          <p:cNvPr id="43" name="Text 27"/>
          <p:cNvSpPr txBox="1"/>
          <p:nvPr/>
        </p:nvSpPr>
        <p:spPr>
          <a:xfrm>
            <a:off x="1076401" y="6440651"/>
            <a:ext cx="5405018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두 프로토콜은 병행 사용 가능: MCP로 도구 연결, A2A로 에이전트 간 협업을 동시에 구현</a:t>
            </a:r>
            <a:endParaRPr lang="en-US" sz="1100" dirty="0">
              <a:latin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4495" y="304495"/>
            <a:ext cx="11582705" cy="6248095"/>
          </a:xfrm>
          <a:prstGeom prst="roundRect">
            <a:avLst>
              <a:gd name="adj" fmla="val 357"/>
            </a:avLst>
          </a:prstGeom>
          <a:solidFill>
            <a:srgbClr val="FFFFFF"/>
          </a:solidFill>
          <a:ln/>
          <a:effectLst>
            <a:outerShdw blurRad="381000" dist="1905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609906" y="1410005"/>
            <a:ext cx="3930838" cy="714146"/>
          </a:xfrm>
          <a:prstGeom prst="roundRect">
            <a:avLst>
              <a:gd name="adj" fmla="val 13658"/>
            </a:avLst>
          </a:prstGeom>
          <a:solidFill>
            <a:srgbClr val="1F2937"/>
          </a:solidFill>
          <a:ln/>
        </p:spPr>
      </p:sp>
      <p:sp>
        <p:nvSpPr>
          <p:cNvPr id="4" name="Shape 2"/>
          <p:cNvSpPr/>
          <p:nvPr/>
        </p:nvSpPr>
        <p:spPr>
          <a:xfrm>
            <a:off x="724205" y="1573682"/>
            <a:ext cx="381305" cy="381305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5528" y="1668780"/>
            <a:ext cx="237744" cy="1901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09906" y="2308860"/>
            <a:ext cx="3930838" cy="714146"/>
          </a:xfrm>
          <a:prstGeom prst="roundRect">
            <a:avLst>
              <a:gd name="adj" fmla="val 13658"/>
            </a:avLst>
          </a:prstGeom>
          <a:solidFill>
            <a:srgbClr val="1F2937"/>
          </a:solidFill>
          <a:ln/>
        </p:spPr>
      </p:sp>
      <p:sp>
        <p:nvSpPr>
          <p:cNvPr id="7" name="Shape 4"/>
          <p:cNvSpPr/>
          <p:nvPr/>
        </p:nvSpPr>
        <p:spPr>
          <a:xfrm>
            <a:off x="724205" y="2472538"/>
            <a:ext cx="381305" cy="381305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l="-1282" r="-1282"/>
          <a:stretch/>
        </p:blipFill>
        <p:spPr>
          <a:xfrm>
            <a:off x="804672" y="2567635"/>
            <a:ext cx="219456" cy="19019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09906" y="3170225"/>
            <a:ext cx="3930838" cy="714146"/>
          </a:xfrm>
          <a:prstGeom prst="roundRect">
            <a:avLst>
              <a:gd name="adj" fmla="val 13658"/>
            </a:avLst>
          </a:prstGeom>
          <a:solidFill>
            <a:srgbClr val="1F2937"/>
          </a:solidFill>
          <a:ln/>
        </p:spPr>
      </p:sp>
      <p:sp>
        <p:nvSpPr>
          <p:cNvPr id="10" name="Shape 6"/>
          <p:cNvSpPr/>
          <p:nvPr/>
        </p:nvSpPr>
        <p:spPr>
          <a:xfrm>
            <a:off x="724205" y="3333902"/>
            <a:ext cx="381305" cy="381305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9302" y="3429000"/>
            <a:ext cx="190195" cy="19019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609906" y="4031590"/>
            <a:ext cx="3930838" cy="714146"/>
          </a:xfrm>
          <a:prstGeom prst="roundRect">
            <a:avLst>
              <a:gd name="adj" fmla="val 13658"/>
            </a:avLst>
          </a:prstGeom>
          <a:solidFill>
            <a:srgbClr val="1F2937"/>
          </a:solidFill>
          <a:ln/>
        </p:spPr>
      </p:sp>
      <p:sp>
        <p:nvSpPr>
          <p:cNvPr id="13" name="Shape 8"/>
          <p:cNvSpPr/>
          <p:nvPr/>
        </p:nvSpPr>
        <p:spPr>
          <a:xfrm>
            <a:off x="724205" y="4195267"/>
            <a:ext cx="381305" cy="381305"/>
          </a:xfrm>
          <a:prstGeom prst="ellipse">
            <a:avLst/>
          </a:prstGeom>
          <a:solidFill>
            <a:srgbClr val="F59E0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9302" y="4290365"/>
            <a:ext cx="190195" cy="19019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4884562" y="1410005"/>
            <a:ext cx="6817443" cy="4839005"/>
          </a:xfrm>
          <a:prstGeom prst="roundRect">
            <a:avLst>
              <a:gd name="adj" fmla="val 446"/>
            </a:avLst>
          </a:prstGeom>
          <a:solidFill>
            <a:srgbClr val="F8FAFC"/>
          </a:solidFill>
          <a:ln/>
        </p:spPr>
      </p:sp>
      <p:sp>
        <p:nvSpPr>
          <p:cNvPr id="16" name="Text 10"/>
          <p:cNvSpPr txBox="1"/>
          <p:nvPr/>
        </p:nvSpPr>
        <p:spPr>
          <a:xfrm>
            <a:off x="609905" y="562356"/>
            <a:ext cx="709848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latin typeface="+mn-ea"/>
                <a:cs typeface="Inter" pitchFamily="34" charset="-120"/>
              </a:rPr>
              <a:t>오케스트레이션: "에이전트 그래프"가 </a:t>
            </a:r>
            <a:r>
              <a:rPr lang="en-US" sz="1800" b="1" dirty="0" err="1">
                <a:latin typeface="+mn-ea"/>
                <a:cs typeface="Inter" pitchFamily="34" charset="-120"/>
              </a:rPr>
              <a:t>표준</a:t>
            </a:r>
            <a:r>
              <a:rPr lang="en-US" sz="1800" b="1" dirty="0">
                <a:latin typeface="+mn-ea"/>
                <a:cs typeface="Inter" pitchFamily="34" charset="-120"/>
              </a:rPr>
              <a:t> </a:t>
            </a:r>
            <a:r>
              <a:rPr lang="en-US" sz="1800" b="1" dirty="0" err="1">
                <a:latin typeface="+mn-ea"/>
                <a:cs typeface="Inter" pitchFamily="34" charset="-120"/>
              </a:rPr>
              <a:t>패턴</a:t>
            </a:r>
            <a:r>
              <a:rPr lang="ko-KR" altLang="en-US" sz="1800" b="1" dirty="0">
                <a:latin typeface="+mn-ea"/>
                <a:cs typeface="Inter" pitchFamily="34" charset="-120"/>
              </a:rPr>
              <a:t>인</a:t>
            </a:r>
            <a:r>
              <a:rPr lang="en-US" sz="1800" b="1" dirty="0">
                <a:latin typeface="+mn-ea"/>
                <a:cs typeface="Inter" pitchFamily="34" charset="-120"/>
              </a:rPr>
              <a:t> 이유</a:t>
            </a:r>
            <a:endParaRPr lang="en-US" sz="1800" dirty="0">
              <a:latin typeface="+mn-ea"/>
            </a:endParaRPr>
          </a:p>
        </p:txBody>
      </p:sp>
      <p:sp>
        <p:nvSpPr>
          <p:cNvPr id="17" name="Text 11"/>
          <p:cNvSpPr txBox="1"/>
          <p:nvPr/>
        </p:nvSpPr>
        <p:spPr>
          <a:xfrm>
            <a:off x="1257300" y="1543507"/>
            <a:ext cx="156453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단일 에이전트 한계</a:t>
            </a:r>
            <a:endParaRPr lang="en-US" sz="1300" dirty="0">
              <a:latin typeface="+mn-ea"/>
            </a:endParaRPr>
          </a:p>
        </p:txBody>
      </p:sp>
      <p:sp>
        <p:nvSpPr>
          <p:cNvPr id="18" name="Text 12"/>
          <p:cNvSpPr txBox="1"/>
          <p:nvPr/>
        </p:nvSpPr>
        <p:spPr>
          <a:xfrm>
            <a:off x="1257300" y="2442362"/>
            <a:ext cx="181234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상태/분기/재시도 관리</a:t>
            </a:r>
            <a:endParaRPr lang="en-US" sz="1300" dirty="0">
              <a:latin typeface="+mn-ea"/>
            </a:endParaRPr>
          </a:p>
        </p:txBody>
      </p:sp>
      <p:sp>
        <p:nvSpPr>
          <p:cNvPr id="19" name="Text 13"/>
          <p:cNvSpPr txBox="1"/>
          <p:nvPr/>
        </p:nvSpPr>
        <p:spPr>
          <a:xfrm>
            <a:off x="1257300" y="3303727"/>
            <a:ext cx="139263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Trace-First 접근</a:t>
            </a:r>
            <a:endParaRPr lang="en-US" sz="1300" dirty="0">
              <a:latin typeface="+mn-ea"/>
            </a:endParaRPr>
          </a:p>
        </p:txBody>
      </p:sp>
      <p:sp>
        <p:nvSpPr>
          <p:cNvPr id="20" name="Text 14"/>
          <p:cNvSpPr txBox="1"/>
          <p:nvPr/>
        </p:nvSpPr>
        <p:spPr>
          <a:xfrm>
            <a:off x="1257300" y="4164178"/>
            <a:ext cx="1392631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LangGraph 패턴</a:t>
            </a:r>
            <a:endParaRPr lang="en-US" sz="1300" dirty="0">
              <a:latin typeface="+mn-ea"/>
            </a:endParaRPr>
          </a:p>
        </p:txBody>
      </p:sp>
      <p:sp>
        <p:nvSpPr>
          <p:cNvPr id="21" name="Text 15"/>
          <p:cNvSpPr txBox="1"/>
          <p:nvPr/>
        </p:nvSpPr>
        <p:spPr>
          <a:xfrm>
            <a:off x="1257300" y="1823314"/>
            <a:ext cx="18242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75000"/>
                  </a:srgbClr>
                </a:solidFill>
                <a:latin typeface="+mn-ea"/>
                <a:cs typeface="Inter" pitchFamily="34" charset="-120"/>
              </a:rPr>
              <a:t>복잡한 E2E 품질 통제 어려움</a:t>
            </a:r>
            <a:endParaRPr lang="en-US" sz="1000" dirty="0">
              <a:latin typeface="+mn-ea"/>
            </a:endParaRPr>
          </a:p>
        </p:txBody>
      </p:sp>
      <p:sp>
        <p:nvSpPr>
          <p:cNvPr id="22" name="Text 16"/>
          <p:cNvSpPr txBox="1"/>
          <p:nvPr/>
        </p:nvSpPr>
        <p:spPr>
          <a:xfrm>
            <a:off x="1257300" y="2722169"/>
            <a:ext cx="17007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75000"/>
                  </a:srgbClr>
                </a:solidFill>
                <a:latin typeface="+mn-ea"/>
                <a:cs typeface="Inter" pitchFamily="34" charset="-120"/>
              </a:rPr>
              <a:t>Graph 기반 실행 모델 필수</a:t>
            </a:r>
            <a:endParaRPr lang="en-US" sz="1000" dirty="0">
              <a:latin typeface="+mn-ea"/>
            </a:endParaRPr>
          </a:p>
        </p:txBody>
      </p:sp>
      <p:sp>
        <p:nvSpPr>
          <p:cNvPr id="23" name="Text 17"/>
          <p:cNvSpPr txBox="1"/>
          <p:nvPr/>
        </p:nvSpPr>
        <p:spPr>
          <a:xfrm>
            <a:off x="1257300" y="3583534"/>
            <a:ext cx="14145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75000"/>
                  </a:srgbClr>
                </a:solidFill>
                <a:latin typeface="+mn-ea"/>
                <a:cs typeface="Inter" pitchFamily="34" charset="-120"/>
              </a:rPr>
              <a:t>단계별 관측·재현 용이</a:t>
            </a:r>
            <a:endParaRPr lang="en-US" sz="1000" dirty="0">
              <a:latin typeface="+mn-ea"/>
            </a:endParaRPr>
          </a:p>
        </p:txBody>
      </p:sp>
      <p:sp>
        <p:nvSpPr>
          <p:cNvPr id="24" name="Text 18"/>
          <p:cNvSpPr txBox="1"/>
          <p:nvPr/>
        </p:nvSpPr>
        <p:spPr>
          <a:xfrm>
            <a:off x="1257300" y="4444898"/>
            <a:ext cx="18434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75000"/>
                  </a:srgbClr>
                </a:solidFill>
                <a:latin typeface="+mn-ea"/>
                <a:cs typeface="Inter" pitchFamily="34" charset="-120"/>
              </a:rPr>
              <a:t>스트리밍/디버깅/지속성 강조</a:t>
            </a:r>
            <a:endParaRPr lang="en-US" sz="1000" dirty="0">
              <a:latin typeface="+mn-ea"/>
            </a:endParaRPr>
          </a:p>
        </p:txBody>
      </p:sp>
      <p:sp>
        <p:nvSpPr>
          <p:cNvPr id="25" name="Shape 19"/>
          <p:cNvSpPr/>
          <p:nvPr/>
        </p:nvSpPr>
        <p:spPr>
          <a:xfrm>
            <a:off x="5113162" y="1743761"/>
            <a:ext cx="6352337" cy="4043581"/>
          </a:xfrm>
          <a:prstGeom prst="roundRect">
            <a:avLst>
              <a:gd name="adj" fmla="val 750"/>
            </a:avLst>
          </a:prstGeom>
          <a:solidFill>
            <a:srgbClr val="FFFFFF"/>
          </a:solidFill>
          <a:ln w="25400">
            <a:solidFill>
              <a:srgbClr val="E2E8F0"/>
            </a:solidFill>
            <a:prstDash val="solid"/>
          </a:ln>
        </p:spPr>
      </p:sp>
      <p:sp>
        <p:nvSpPr>
          <p:cNvPr id="35" name="Shape 29"/>
          <p:cNvSpPr/>
          <p:nvPr/>
        </p:nvSpPr>
        <p:spPr>
          <a:xfrm>
            <a:off x="6154756" y="2628900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38" name="Shape 32"/>
          <p:cNvSpPr/>
          <p:nvPr/>
        </p:nvSpPr>
        <p:spPr>
          <a:xfrm>
            <a:off x="6912065" y="3570275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42" name="Shape 36"/>
          <p:cNvSpPr/>
          <p:nvPr/>
        </p:nvSpPr>
        <p:spPr>
          <a:xfrm>
            <a:off x="8329348" y="4228313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46" name="Shape 40"/>
          <p:cNvSpPr/>
          <p:nvPr/>
        </p:nvSpPr>
        <p:spPr>
          <a:xfrm>
            <a:off x="10881249" y="3161933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49" name="Shape 43"/>
          <p:cNvSpPr/>
          <p:nvPr/>
        </p:nvSpPr>
        <p:spPr>
          <a:xfrm>
            <a:off x="10856510" y="4236184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51" name="Shape 45"/>
          <p:cNvSpPr/>
          <p:nvPr/>
        </p:nvSpPr>
        <p:spPr>
          <a:xfrm>
            <a:off x="5393976" y="2853842"/>
            <a:ext cx="831189" cy="502005"/>
          </a:xfrm>
          <a:prstGeom prst="roundRect">
            <a:avLst>
              <a:gd name="adj" fmla="val 50000"/>
            </a:avLst>
          </a:prstGeom>
          <a:solidFill>
            <a:srgbClr val="4F46E5">
              <a:alpha val="70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52" name="Shape 46"/>
          <p:cNvSpPr/>
          <p:nvPr/>
        </p:nvSpPr>
        <p:spPr>
          <a:xfrm>
            <a:off x="7519189" y="3392094"/>
            <a:ext cx="962864" cy="308153"/>
          </a:xfrm>
          <a:prstGeom prst="roundRect">
            <a:avLst>
              <a:gd name="adj" fmla="val 48077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53" name="Shape 47"/>
          <p:cNvSpPr/>
          <p:nvPr/>
        </p:nvSpPr>
        <p:spPr>
          <a:xfrm>
            <a:off x="6072877" y="3851910"/>
            <a:ext cx="1064130" cy="359360"/>
          </a:xfrm>
          <a:prstGeom prst="roundRect">
            <a:avLst>
              <a:gd name="adj" fmla="val 50000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55" name="Shape 49"/>
          <p:cNvSpPr/>
          <p:nvPr/>
        </p:nvSpPr>
        <p:spPr>
          <a:xfrm>
            <a:off x="10092074" y="3381967"/>
            <a:ext cx="852276" cy="502403"/>
          </a:xfrm>
          <a:prstGeom prst="roundRect">
            <a:avLst>
              <a:gd name="adj" fmla="val 50000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56" name="Shape 50"/>
          <p:cNvSpPr/>
          <p:nvPr/>
        </p:nvSpPr>
        <p:spPr>
          <a:xfrm>
            <a:off x="7563079" y="4530523"/>
            <a:ext cx="918973" cy="343356"/>
          </a:xfrm>
          <a:prstGeom prst="roundRect">
            <a:avLst>
              <a:gd name="adj" fmla="val 48077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26" name="Shape 20"/>
          <p:cNvSpPr/>
          <p:nvPr/>
        </p:nvSpPr>
        <p:spPr>
          <a:xfrm>
            <a:off x="10339874" y="1807705"/>
            <a:ext cx="1037844" cy="1037844"/>
          </a:xfrm>
          <a:prstGeom prst="roundRect">
            <a:avLst>
              <a:gd name="adj" fmla="val 3233"/>
            </a:avLst>
          </a:prstGeom>
          <a:solidFill>
            <a:srgbClr val="FFFFFF">
              <a:alpha val="90000"/>
            </a:srgbClr>
          </a:solidFill>
          <a:ln/>
        </p:spPr>
      </p:sp>
      <p:sp>
        <p:nvSpPr>
          <p:cNvPr id="27" name="Shape 21"/>
          <p:cNvSpPr/>
          <p:nvPr/>
        </p:nvSpPr>
        <p:spPr>
          <a:xfrm>
            <a:off x="10404196" y="1918348"/>
            <a:ext cx="114300" cy="114300"/>
          </a:xfrm>
          <a:prstGeom prst="ellipse">
            <a:avLst/>
          </a:prstGeom>
          <a:solidFill>
            <a:srgbClr val="4F46E5"/>
          </a:solidFill>
          <a:ln/>
        </p:spPr>
      </p:sp>
      <p:sp>
        <p:nvSpPr>
          <p:cNvPr id="28" name="Text 22"/>
          <p:cNvSpPr txBox="1"/>
          <p:nvPr/>
        </p:nvSpPr>
        <p:spPr>
          <a:xfrm>
            <a:off x="10605965" y="1902803"/>
            <a:ext cx="78729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latin typeface="+mn-ea"/>
                <a:cs typeface="Inter" pitchFamily="34" charset="-120"/>
              </a:rPr>
              <a:t>Agent Node</a:t>
            </a:r>
            <a:endParaRPr lang="en-US" sz="900" dirty="0">
              <a:latin typeface="+mn-ea"/>
            </a:endParaRPr>
          </a:p>
        </p:txBody>
      </p:sp>
      <p:sp>
        <p:nvSpPr>
          <p:cNvPr id="29" name="Shape 23"/>
          <p:cNvSpPr/>
          <p:nvPr/>
        </p:nvSpPr>
        <p:spPr>
          <a:xfrm>
            <a:off x="10404196" y="2138718"/>
            <a:ext cx="114300" cy="114300"/>
          </a:xfrm>
          <a:prstGeom prst="ellipse">
            <a:avLst/>
          </a:prstGeom>
          <a:solidFill>
            <a:srgbClr val="EF4444"/>
          </a:solidFill>
          <a:ln/>
        </p:spPr>
      </p:sp>
      <p:sp>
        <p:nvSpPr>
          <p:cNvPr id="30" name="Text 24"/>
          <p:cNvSpPr txBox="1"/>
          <p:nvPr/>
        </p:nvSpPr>
        <p:spPr>
          <a:xfrm>
            <a:off x="10605965" y="2124088"/>
            <a:ext cx="72969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latin typeface="+mn-ea"/>
                <a:cs typeface="Inter" pitchFamily="34" charset="-120"/>
              </a:rPr>
              <a:t>Trace Flow</a:t>
            </a:r>
            <a:endParaRPr lang="en-US" sz="900" dirty="0">
              <a:latin typeface="+mn-ea"/>
            </a:endParaRPr>
          </a:p>
        </p:txBody>
      </p:sp>
      <p:sp>
        <p:nvSpPr>
          <p:cNvPr id="31" name="Shape 25"/>
          <p:cNvSpPr/>
          <p:nvPr/>
        </p:nvSpPr>
        <p:spPr>
          <a:xfrm>
            <a:off x="10404196" y="2360003"/>
            <a:ext cx="114300" cy="114300"/>
          </a:xfrm>
          <a:prstGeom prst="ellipse">
            <a:avLst/>
          </a:prstGeom>
          <a:solidFill>
            <a:srgbClr val="10B981"/>
          </a:solidFill>
          <a:ln/>
        </p:spPr>
      </p:sp>
      <p:sp>
        <p:nvSpPr>
          <p:cNvPr id="32" name="Text 26"/>
          <p:cNvSpPr txBox="1"/>
          <p:nvPr/>
        </p:nvSpPr>
        <p:spPr>
          <a:xfrm>
            <a:off x="10605965" y="2344458"/>
            <a:ext cx="58704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latin typeface="+mn-ea"/>
                <a:cs typeface="Inter" pitchFamily="34" charset="-120"/>
              </a:rPr>
              <a:t>Success</a:t>
            </a:r>
            <a:endParaRPr lang="en-US" sz="900" dirty="0">
              <a:latin typeface="+mn-ea"/>
            </a:endParaRPr>
          </a:p>
        </p:txBody>
      </p:sp>
      <p:sp>
        <p:nvSpPr>
          <p:cNvPr id="33" name="Shape 27"/>
          <p:cNvSpPr/>
          <p:nvPr/>
        </p:nvSpPr>
        <p:spPr>
          <a:xfrm>
            <a:off x="10404197" y="2581288"/>
            <a:ext cx="114300" cy="114300"/>
          </a:xfrm>
          <a:prstGeom prst="ellipse">
            <a:avLst/>
          </a:prstGeom>
          <a:solidFill>
            <a:srgbClr val="F59E0B"/>
          </a:solidFill>
          <a:ln/>
        </p:spPr>
      </p:sp>
      <p:sp>
        <p:nvSpPr>
          <p:cNvPr id="34" name="Text 28"/>
          <p:cNvSpPr txBox="1"/>
          <p:nvPr/>
        </p:nvSpPr>
        <p:spPr>
          <a:xfrm>
            <a:off x="10605965" y="2565743"/>
            <a:ext cx="57790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latin typeface="+mn-ea"/>
                <a:cs typeface="Inter" pitchFamily="34" charset="-120"/>
              </a:rPr>
              <a:t>Warning</a:t>
            </a:r>
            <a:endParaRPr lang="en-US" sz="900" dirty="0">
              <a:latin typeface="+mn-ea"/>
            </a:endParaRPr>
          </a:p>
        </p:txBody>
      </p:sp>
      <p:sp>
        <p:nvSpPr>
          <p:cNvPr id="40" name="Shape 34"/>
          <p:cNvSpPr/>
          <p:nvPr/>
        </p:nvSpPr>
        <p:spPr>
          <a:xfrm>
            <a:off x="8352496" y="3108463"/>
            <a:ext cx="152705" cy="152705"/>
          </a:xfrm>
          <a:prstGeom prst="ellipse">
            <a:avLst/>
          </a:prstGeom>
          <a:solidFill>
            <a:srgbClr val="F59E0B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54" name="Shape 48"/>
          <p:cNvSpPr/>
          <p:nvPr/>
        </p:nvSpPr>
        <p:spPr>
          <a:xfrm>
            <a:off x="8789038" y="3919107"/>
            <a:ext cx="814143" cy="294020"/>
          </a:xfrm>
          <a:prstGeom prst="roundRect">
            <a:avLst>
              <a:gd name="adj" fmla="val 133333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60" name="Shape 48">
            <a:extLst>
              <a:ext uri="{FF2B5EF4-FFF2-40B4-BE49-F238E27FC236}">
                <a16:creationId xmlns:a16="http://schemas.microsoft.com/office/drawing/2014/main" id="{16F391D4-A6D2-A9E7-E5B6-4B603F70E369}"/>
              </a:ext>
            </a:extLst>
          </p:cNvPr>
          <p:cNvSpPr/>
          <p:nvPr/>
        </p:nvSpPr>
        <p:spPr>
          <a:xfrm>
            <a:off x="10111140" y="4552944"/>
            <a:ext cx="814143" cy="294020"/>
          </a:xfrm>
          <a:prstGeom prst="roundRect">
            <a:avLst>
              <a:gd name="adj" fmla="val 133333"/>
            </a:avLst>
          </a:prstGeom>
          <a:solidFill>
            <a:srgbClr val="4F46E5">
              <a:alpha val="70000"/>
            </a:srgbClr>
          </a:solidFill>
          <a:ln/>
        </p:spPr>
      </p:sp>
      <p:sp>
        <p:nvSpPr>
          <p:cNvPr id="44" name="Shape 38"/>
          <p:cNvSpPr/>
          <p:nvPr/>
        </p:nvSpPr>
        <p:spPr>
          <a:xfrm>
            <a:off x="9527067" y="3622091"/>
            <a:ext cx="152705" cy="152705"/>
          </a:xfrm>
          <a:prstGeom prst="ellipse">
            <a:avLst/>
          </a:prstGeom>
          <a:solidFill>
            <a:srgbClr val="10B981"/>
          </a:solidFill>
          <a:ln w="25400">
            <a:solidFill>
              <a:srgbClr val="FFFFFF"/>
            </a:solidFill>
            <a:prstDash val="solid"/>
          </a:ln>
        </p:spPr>
      </p:sp>
      <p:sp>
        <p:nvSpPr>
          <p:cNvPr id="36" name="Text 30"/>
          <p:cNvSpPr txBox="1"/>
          <p:nvPr/>
        </p:nvSpPr>
        <p:spPr>
          <a:xfrm>
            <a:off x="5578684" y="2899562"/>
            <a:ext cx="4178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User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 31"/>
          <p:cNvSpPr txBox="1"/>
          <p:nvPr/>
        </p:nvSpPr>
        <p:spPr>
          <a:xfrm>
            <a:off x="5578684" y="3105302"/>
            <a:ext cx="6464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Request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Text 33"/>
          <p:cNvSpPr txBox="1"/>
          <p:nvPr/>
        </p:nvSpPr>
        <p:spPr>
          <a:xfrm>
            <a:off x="6186031" y="3944265"/>
            <a:ext cx="9509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Orchestrator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Text 35"/>
          <p:cNvSpPr txBox="1"/>
          <p:nvPr/>
        </p:nvSpPr>
        <p:spPr>
          <a:xfrm>
            <a:off x="7771564" y="3459303"/>
            <a:ext cx="6172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Planner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 37"/>
          <p:cNvSpPr txBox="1"/>
          <p:nvPr/>
        </p:nvSpPr>
        <p:spPr>
          <a:xfrm>
            <a:off x="7724929" y="4602303"/>
            <a:ext cx="71323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Retriever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 39"/>
          <p:cNvSpPr txBox="1"/>
          <p:nvPr/>
        </p:nvSpPr>
        <p:spPr>
          <a:xfrm>
            <a:off x="8900007" y="3984527"/>
            <a:ext cx="7031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Validator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 41"/>
          <p:cNvSpPr txBox="1"/>
          <p:nvPr/>
        </p:nvSpPr>
        <p:spPr>
          <a:xfrm>
            <a:off x="10338095" y="3431681"/>
            <a:ext cx="3886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Tool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 42"/>
          <p:cNvSpPr txBox="1"/>
          <p:nvPr/>
        </p:nvSpPr>
        <p:spPr>
          <a:xfrm>
            <a:off x="10338095" y="3638335"/>
            <a:ext cx="5888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Runner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Text 44"/>
          <p:cNvSpPr txBox="1"/>
          <p:nvPr/>
        </p:nvSpPr>
        <p:spPr>
          <a:xfrm>
            <a:off x="10225574" y="4610174"/>
            <a:ext cx="7607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chemeClr val="bg1"/>
                </a:solidFill>
                <a:latin typeface="+mn-ea"/>
                <a:cs typeface="Inter" pitchFamily="34" charset="-120"/>
              </a:rPr>
              <a:t>Response</a:t>
            </a:r>
            <a:endParaRPr lang="en-US" sz="1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968E350-E1A8-326F-0934-2949F19E0559}"/>
              </a:ext>
            </a:extLst>
          </p:cNvPr>
          <p:cNvCxnSpPr/>
          <p:nvPr/>
        </p:nvCxnSpPr>
        <p:spPr>
          <a:xfrm>
            <a:off x="6072877" y="3429000"/>
            <a:ext cx="152288" cy="372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53F054B7-2384-6BED-F13B-58A87302C121}"/>
              </a:ext>
            </a:extLst>
          </p:cNvPr>
          <p:cNvCxnSpPr>
            <a:cxnSpLocks/>
          </p:cNvCxnSpPr>
          <p:nvPr/>
        </p:nvCxnSpPr>
        <p:spPr>
          <a:xfrm flipV="1">
            <a:off x="7166774" y="3638335"/>
            <a:ext cx="329037" cy="23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8FF1E29-C5AF-7219-C52F-30F8DD73BE15}"/>
              </a:ext>
            </a:extLst>
          </p:cNvPr>
          <p:cNvCxnSpPr>
            <a:cxnSpLocks/>
          </p:cNvCxnSpPr>
          <p:nvPr/>
        </p:nvCxnSpPr>
        <p:spPr>
          <a:xfrm>
            <a:off x="7184880" y="4107028"/>
            <a:ext cx="378199" cy="3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E2F7EC41-2EF5-525E-60B1-07B3AE6AA7E6}"/>
              </a:ext>
            </a:extLst>
          </p:cNvPr>
          <p:cNvCxnSpPr>
            <a:cxnSpLocks/>
          </p:cNvCxnSpPr>
          <p:nvPr/>
        </p:nvCxnSpPr>
        <p:spPr>
          <a:xfrm>
            <a:off x="8532670" y="3610995"/>
            <a:ext cx="268416" cy="30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356B8CDC-FE69-A503-387D-A3F5045F1894}"/>
              </a:ext>
            </a:extLst>
          </p:cNvPr>
          <p:cNvCxnSpPr>
            <a:cxnSpLocks/>
          </p:cNvCxnSpPr>
          <p:nvPr/>
        </p:nvCxnSpPr>
        <p:spPr>
          <a:xfrm flipV="1">
            <a:off x="8464992" y="4287766"/>
            <a:ext cx="329037" cy="23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737CFAD-2B69-50A6-E5B2-607B3050AF7A}"/>
              </a:ext>
            </a:extLst>
          </p:cNvPr>
          <p:cNvCxnSpPr>
            <a:cxnSpLocks/>
          </p:cNvCxnSpPr>
          <p:nvPr/>
        </p:nvCxnSpPr>
        <p:spPr>
          <a:xfrm flipV="1">
            <a:off x="9704391" y="3722980"/>
            <a:ext cx="329037" cy="23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332F47A-01CA-4813-26B3-85E0BE83D1C1}"/>
              </a:ext>
            </a:extLst>
          </p:cNvPr>
          <p:cNvCxnSpPr>
            <a:cxnSpLocks/>
          </p:cNvCxnSpPr>
          <p:nvPr/>
        </p:nvCxnSpPr>
        <p:spPr>
          <a:xfrm>
            <a:off x="9713005" y="4213127"/>
            <a:ext cx="362350" cy="31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666421"/>
            <a:ext cx="5410505" cy="1524305"/>
          </a:xfrm>
          <a:prstGeom prst="roundRect">
            <a:avLst>
              <a:gd name="adj" fmla="val 449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666421"/>
            <a:ext cx="38405" cy="152430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0100" y="1890449"/>
            <a:ext cx="190195" cy="190195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1067105" y="1857530"/>
            <a:ext cx="254843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정확도/근거성 (Groundedness)</a:t>
            </a:r>
            <a:endParaRPr lang="en-US" sz="1300" dirty="0">
              <a:latin typeface="+mn-ea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2271753"/>
            <a:ext cx="105156" cy="11430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2528700"/>
            <a:ext cx="105156" cy="11430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2785646"/>
            <a:ext cx="105156" cy="114300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6210605" y="1666421"/>
            <a:ext cx="5410505" cy="1524305"/>
          </a:xfrm>
          <a:prstGeom prst="roundRect">
            <a:avLst>
              <a:gd name="adj" fmla="val 449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0" name="Shape 4"/>
          <p:cNvSpPr/>
          <p:nvPr/>
        </p:nvSpPr>
        <p:spPr>
          <a:xfrm>
            <a:off x="6210605" y="1666421"/>
            <a:ext cx="38405" cy="152430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39205" y="1890449"/>
            <a:ext cx="190195" cy="190195"/>
          </a:xfrm>
          <a:prstGeom prst="rect">
            <a:avLst/>
          </a:prstGeom>
        </p:spPr>
      </p:pic>
      <p:sp>
        <p:nvSpPr>
          <p:cNvPr id="12" name="Text 5"/>
          <p:cNvSpPr txBox="1"/>
          <p:nvPr/>
        </p:nvSpPr>
        <p:spPr>
          <a:xfrm>
            <a:off x="6705295" y="1857530"/>
            <a:ext cx="206288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안전성/정책 준수 (Safety)</a:t>
            </a:r>
            <a:endParaRPr lang="en-US" sz="1300" dirty="0">
              <a:latin typeface="+mn-ea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2271753"/>
            <a:ext cx="105156" cy="11430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2528700"/>
            <a:ext cx="105156" cy="114300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2785646"/>
            <a:ext cx="105156" cy="114300"/>
          </a:xfrm>
          <a:prstGeom prst="rect">
            <a:avLst/>
          </a:prstGeom>
        </p:spPr>
      </p:pic>
      <p:sp>
        <p:nvSpPr>
          <p:cNvPr id="16" name="Shape 6"/>
          <p:cNvSpPr/>
          <p:nvPr/>
        </p:nvSpPr>
        <p:spPr>
          <a:xfrm>
            <a:off x="571500" y="3419325"/>
            <a:ext cx="5410505" cy="1524305"/>
          </a:xfrm>
          <a:prstGeom prst="roundRect">
            <a:avLst>
              <a:gd name="adj" fmla="val 449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7" name="Shape 7"/>
          <p:cNvSpPr/>
          <p:nvPr/>
        </p:nvSpPr>
        <p:spPr>
          <a:xfrm>
            <a:off x="571500" y="3419325"/>
            <a:ext cx="38405" cy="152430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800100" y="3643353"/>
            <a:ext cx="171907" cy="190195"/>
          </a:xfrm>
          <a:prstGeom prst="rect">
            <a:avLst/>
          </a:prstGeom>
        </p:spPr>
      </p:pic>
      <p:sp>
        <p:nvSpPr>
          <p:cNvPr id="19" name="Text 8"/>
          <p:cNvSpPr txBox="1"/>
          <p:nvPr/>
        </p:nvSpPr>
        <p:spPr>
          <a:xfrm>
            <a:off x="1047902" y="3609521"/>
            <a:ext cx="192938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개인정보 보호 (Privacy)</a:t>
            </a:r>
            <a:endParaRPr lang="en-US" sz="1300" dirty="0">
              <a:latin typeface="+mn-ea"/>
            </a:endParaRPr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4023744"/>
            <a:ext cx="105156" cy="114300"/>
          </a:xfrm>
          <a:prstGeom prst="rect">
            <a:avLst/>
          </a:prstGeom>
        </p:spPr>
      </p:pic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4281605"/>
            <a:ext cx="105156" cy="114300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800100" y="4538551"/>
            <a:ext cx="105156" cy="114300"/>
          </a:xfrm>
          <a:prstGeom prst="rect">
            <a:avLst/>
          </a:prstGeom>
        </p:spPr>
      </p:pic>
      <p:sp>
        <p:nvSpPr>
          <p:cNvPr id="23" name="Shape 9"/>
          <p:cNvSpPr/>
          <p:nvPr/>
        </p:nvSpPr>
        <p:spPr>
          <a:xfrm>
            <a:off x="6210605" y="3419325"/>
            <a:ext cx="5410505" cy="1524305"/>
          </a:xfrm>
          <a:prstGeom prst="roundRect">
            <a:avLst>
              <a:gd name="adj" fmla="val 449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24" name="Shape 10"/>
          <p:cNvSpPr/>
          <p:nvPr/>
        </p:nvSpPr>
        <p:spPr>
          <a:xfrm>
            <a:off x="6210605" y="3419325"/>
            <a:ext cx="38405" cy="1524305"/>
          </a:xfrm>
          <a:prstGeom prst="rect">
            <a:avLst/>
          </a:prstGeom>
          <a:solidFill>
            <a:srgbClr val="F59E0B"/>
          </a:solidFill>
          <a:ln/>
        </p:spPr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7"/>
          <a:srcRect l="-1923" r="-1923"/>
          <a:stretch/>
        </p:blipFill>
        <p:spPr>
          <a:xfrm>
            <a:off x="6439205" y="3643353"/>
            <a:ext cx="123444" cy="190195"/>
          </a:xfrm>
          <a:prstGeom prst="rect">
            <a:avLst/>
          </a:prstGeom>
        </p:spPr>
      </p:pic>
      <p:sp>
        <p:nvSpPr>
          <p:cNvPr id="26" name="Text 11"/>
          <p:cNvSpPr txBox="1"/>
          <p:nvPr/>
        </p:nvSpPr>
        <p:spPr>
          <a:xfrm>
            <a:off x="6638544" y="3609521"/>
            <a:ext cx="151973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비용 효율성 (Cost)</a:t>
            </a:r>
            <a:endParaRPr lang="en-US" sz="1300" dirty="0">
              <a:latin typeface="+mn-ea"/>
            </a:endParaRPr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4023744"/>
            <a:ext cx="105156" cy="114300"/>
          </a:xfrm>
          <a:prstGeom prst="rect">
            <a:avLst/>
          </a:prstGeom>
        </p:spPr>
      </p:pic>
      <p:pic>
        <p:nvPicPr>
          <p:cNvPr id="28" name="Image 14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4281605"/>
            <a:ext cx="105156" cy="114300"/>
          </a:xfrm>
          <a:prstGeom prst="rect">
            <a:avLst/>
          </a:prstGeom>
        </p:spPr>
      </p:pic>
      <p:pic>
        <p:nvPicPr>
          <p:cNvPr id="29" name="Image 15" descr="preencoded.png"/>
          <p:cNvPicPr>
            <a:picLocks noChangeAspect="1"/>
          </p:cNvPicPr>
          <p:nvPr/>
        </p:nvPicPr>
        <p:blipFill>
          <a:blip r:embed="rId4"/>
          <a:srcRect l="-2571" r="-2571"/>
          <a:stretch/>
        </p:blipFill>
        <p:spPr>
          <a:xfrm>
            <a:off x="6439205" y="4538551"/>
            <a:ext cx="105156" cy="114300"/>
          </a:xfrm>
          <a:prstGeom prst="rect">
            <a:avLst/>
          </a:prstGeom>
        </p:spPr>
      </p:pic>
      <p:sp>
        <p:nvSpPr>
          <p:cNvPr id="30" name="Shape 12"/>
          <p:cNvSpPr/>
          <p:nvPr/>
        </p:nvSpPr>
        <p:spPr>
          <a:xfrm>
            <a:off x="571500" y="5151872"/>
            <a:ext cx="11048695" cy="1314907"/>
          </a:xfrm>
          <a:prstGeom prst="roundRect">
            <a:avLst>
              <a:gd name="adj" fmla="val 6047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1" name="Shape 13"/>
          <p:cNvSpPr/>
          <p:nvPr/>
        </p:nvSpPr>
        <p:spPr>
          <a:xfrm>
            <a:off x="571500" y="5151872"/>
            <a:ext cx="38405" cy="1314907"/>
          </a:xfrm>
          <a:prstGeom prst="rect">
            <a:avLst/>
          </a:prstGeom>
          <a:solidFill>
            <a:srgbClr val="6366F1"/>
          </a:solidFill>
          <a:ln/>
        </p:spPr>
      </p:sp>
      <p:sp>
        <p:nvSpPr>
          <p:cNvPr id="32" name="Text 14"/>
          <p:cNvSpPr txBox="1"/>
          <p:nvPr/>
        </p:nvSpPr>
        <p:spPr>
          <a:xfrm>
            <a:off x="2549347" y="514807"/>
            <a:ext cx="73965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[적용] ch04 정의를 GenAI 특성으로 확장</a:t>
            </a:r>
            <a:endParaRPr lang="en-US" sz="3100" dirty="0">
              <a:latin typeface="+mn-ea"/>
            </a:endParaRPr>
          </a:p>
        </p:txBody>
      </p:sp>
      <p:sp>
        <p:nvSpPr>
          <p:cNvPr id="33" name="Text 15"/>
          <p:cNvSpPr txBox="1"/>
          <p:nvPr/>
        </p:nvSpPr>
        <p:spPr>
          <a:xfrm>
            <a:off x="3402482" y="1204265"/>
            <a:ext cx="55348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기존 특성에 GenAI 고유 특성을 추가하여 측정 가능한 약속으로 정의</a:t>
            </a:r>
            <a:endParaRPr lang="en-US" sz="1500" dirty="0">
              <a:latin typeface="+mn-ea"/>
            </a:endParaRPr>
          </a:p>
        </p:txBody>
      </p:sp>
      <p:sp>
        <p:nvSpPr>
          <p:cNvPr id="34" name="Text 16"/>
          <p:cNvSpPr txBox="1"/>
          <p:nvPr/>
        </p:nvSpPr>
        <p:spPr>
          <a:xfrm>
            <a:off x="981151" y="2228777"/>
            <a:ext cx="19961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사내 문서/DB 근거 기반 답변 생성</a:t>
            </a:r>
            <a:endParaRPr lang="en-US" sz="1000" dirty="0">
              <a:latin typeface="+mn-ea"/>
            </a:endParaRPr>
          </a:p>
        </p:txBody>
      </p:sp>
      <p:sp>
        <p:nvSpPr>
          <p:cNvPr id="35" name="Text 17"/>
          <p:cNvSpPr txBox="1"/>
          <p:nvPr/>
        </p:nvSpPr>
        <p:spPr>
          <a:xfrm>
            <a:off x="981151" y="2485723"/>
            <a:ext cx="17675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근거 문서 링크 포함률 ≥95%</a:t>
            </a:r>
            <a:endParaRPr lang="en-US" sz="1000" dirty="0">
              <a:latin typeface="+mn-ea"/>
            </a:endParaRPr>
          </a:p>
        </p:txBody>
      </p:sp>
      <p:sp>
        <p:nvSpPr>
          <p:cNvPr id="36" name="Text 18"/>
          <p:cNvSpPr txBox="1"/>
          <p:nvPr/>
        </p:nvSpPr>
        <p:spPr>
          <a:xfrm>
            <a:off x="981151" y="2742669"/>
            <a:ext cx="23481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근거 불일치 &lt;1% (Hallucination Rate)</a:t>
            </a:r>
            <a:endParaRPr lang="en-US" sz="1000" dirty="0">
              <a:latin typeface="+mn-ea"/>
            </a:endParaRPr>
          </a:p>
        </p:txBody>
      </p:sp>
      <p:sp>
        <p:nvSpPr>
          <p:cNvPr id="37" name="Text 19"/>
          <p:cNvSpPr txBox="1"/>
          <p:nvPr/>
        </p:nvSpPr>
        <p:spPr>
          <a:xfrm>
            <a:off x="6620256" y="2228777"/>
            <a:ext cx="25292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고위험 액션은 Human-in-the-Loop 100%</a:t>
            </a:r>
            <a:endParaRPr lang="en-US" sz="1000" dirty="0">
              <a:latin typeface="+mn-ea"/>
            </a:endParaRPr>
          </a:p>
        </p:txBody>
      </p:sp>
      <p:sp>
        <p:nvSpPr>
          <p:cNvPr id="38" name="Text 20"/>
          <p:cNvSpPr txBox="1"/>
          <p:nvPr/>
        </p:nvSpPr>
        <p:spPr>
          <a:xfrm>
            <a:off x="6620256" y="2485723"/>
            <a:ext cx="18150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프롬프트 인젝션 저항성 테스트</a:t>
            </a:r>
            <a:endParaRPr lang="en-US" sz="1000" dirty="0">
              <a:latin typeface="+mn-ea"/>
            </a:endParaRPr>
          </a:p>
        </p:txBody>
      </p:sp>
      <p:sp>
        <p:nvSpPr>
          <p:cNvPr id="39" name="Text 21"/>
          <p:cNvSpPr txBox="1"/>
          <p:nvPr/>
        </p:nvSpPr>
        <p:spPr>
          <a:xfrm>
            <a:off x="6620256" y="2742669"/>
            <a:ext cx="13194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도구 실행 안전성 검증</a:t>
            </a:r>
            <a:endParaRPr lang="en-US" sz="1000" dirty="0">
              <a:latin typeface="+mn-ea"/>
            </a:endParaRPr>
          </a:p>
        </p:txBody>
      </p:sp>
      <p:sp>
        <p:nvSpPr>
          <p:cNvPr id="40" name="Text 22"/>
          <p:cNvSpPr txBox="1"/>
          <p:nvPr/>
        </p:nvSpPr>
        <p:spPr>
          <a:xfrm>
            <a:off x="981151" y="3980767"/>
            <a:ext cx="12335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입력 PII 자동 마스킹</a:t>
            </a:r>
            <a:endParaRPr lang="en-US" sz="1000" dirty="0">
              <a:latin typeface="+mn-ea"/>
            </a:endParaRPr>
          </a:p>
        </p:txBody>
      </p:sp>
      <p:sp>
        <p:nvSpPr>
          <p:cNvPr id="41" name="Text 23"/>
          <p:cNvSpPr txBox="1"/>
          <p:nvPr/>
        </p:nvSpPr>
        <p:spPr>
          <a:xfrm>
            <a:off x="981151" y="4238628"/>
            <a:ext cx="13478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출력 PII 노출 0% 달성</a:t>
            </a:r>
            <a:endParaRPr lang="en-US" sz="1000" dirty="0">
              <a:latin typeface="+mn-ea"/>
            </a:endParaRPr>
          </a:p>
        </p:txBody>
      </p:sp>
      <p:sp>
        <p:nvSpPr>
          <p:cNvPr id="42" name="Text 24"/>
          <p:cNvSpPr txBox="1"/>
          <p:nvPr/>
        </p:nvSpPr>
        <p:spPr>
          <a:xfrm>
            <a:off x="981151" y="4495574"/>
            <a:ext cx="14246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로그 마스킹 100% 적용</a:t>
            </a:r>
            <a:endParaRPr lang="en-US" sz="1000" dirty="0">
              <a:latin typeface="+mn-ea"/>
            </a:endParaRPr>
          </a:p>
        </p:txBody>
      </p:sp>
      <p:sp>
        <p:nvSpPr>
          <p:cNvPr id="43" name="Text 25"/>
          <p:cNvSpPr txBox="1"/>
          <p:nvPr/>
        </p:nvSpPr>
        <p:spPr>
          <a:xfrm>
            <a:off x="6620256" y="3980767"/>
            <a:ext cx="16056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요청당 평균 비용 상한 설정</a:t>
            </a:r>
            <a:endParaRPr lang="en-US" sz="1000" dirty="0">
              <a:latin typeface="+mn-ea"/>
            </a:endParaRPr>
          </a:p>
        </p:txBody>
      </p:sp>
      <p:sp>
        <p:nvSpPr>
          <p:cNvPr id="44" name="Text 26"/>
          <p:cNvSpPr txBox="1"/>
          <p:nvPr/>
        </p:nvSpPr>
        <p:spPr>
          <a:xfrm>
            <a:off x="6620256" y="4238628"/>
            <a:ext cx="15105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하루 10만 요청 기준 예산</a:t>
            </a:r>
            <a:endParaRPr lang="en-US" sz="1000" dirty="0">
              <a:latin typeface="+mn-ea"/>
            </a:endParaRPr>
          </a:p>
        </p:txBody>
      </p:sp>
      <p:sp>
        <p:nvSpPr>
          <p:cNvPr id="45" name="Text 27"/>
          <p:cNvSpPr txBox="1"/>
          <p:nvPr/>
        </p:nvSpPr>
        <p:spPr>
          <a:xfrm>
            <a:off x="6620256" y="4495574"/>
            <a:ext cx="1901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예산 초과 시 degrade 모드 전환</a:t>
            </a:r>
            <a:endParaRPr lang="en-US" sz="1000" dirty="0">
              <a:latin typeface="+mn-ea"/>
            </a:endParaRPr>
          </a:p>
        </p:txBody>
      </p:sp>
      <p:pic>
        <p:nvPicPr>
          <p:cNvPr id="46" name="Image 16" descr="preencoded.png"/>
          <p:cNvPicPr>
            <a:picLocks noChangeAspect="1"/>
          </p:cNvPicPr>
          <p:nvPr/>
        </p:nvPicPr>
        <p:blipFill>
          <a:blip r:embed="rId8"/>
          <a:srcRect l="-133" r="-133"/>
          <a:stretch/>
        </p:blipFill>
        <p:spPr>
          <a:xfrm>
            <a:off x="838505" y="5484714"/>
            <a:ext cx="171907" cy="228600"/>
          </a:xfrm>
          <a:prstGeom prst="rect">
            <a:avLst/>
          </a:prstGeom>
        </p:spPr>
      </p:pic>
      <p:sp>
        <p:nvSpPr>
          <p:cNvPr id="47" name="Text 28"/>
          <p:cNvSpPr txBox="1"/>
          <p:nvPr/>
        </p:nvSpPr>
        <p:spPr>
          <a:xfrm>
            <a:off x="1162202" y="5380472"/>
            <a:ext cx="13057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정의 확장 원칙</a:t>
            </a:r>
            <a:endParaRPr lang="en-US" sz="1500" dirty="0">
              <a:latin typeface="+mn-ea"/>
            </a:endParaRPr>
          </a:p>
        </p:txBody>
      </p:sp>
      <p:sp>
        <p:nvSpPr>
          <p:cNvPr id="48" name="Text 29"/>
          <p:cNvSpPr txBox="1"/>
          <p:nvPr/>
        </p:nvSpPr>
        <p:spPr>
          <a:xfrm>
            <a:off x="1162202" y="5742575"/>
            <a:ext cx="10344607" cy="4764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기존 QA 시나리오 템플릿을 그대로 적용하여 Stimulus → Environment → Artifact → Response → Response Measure 구조로 정의합니다. GenAI 특성도 수치화 가능한 지표로 변환하여 운영 대시보드에 연결합니다.</a:t>
            </a:r>
            <a:endParaRPr lang="en-US" sz="1200" dirty="0">
              <a:latin typeface="+mn-ea"/>
            </a:endParaRPr>
          </a:p>
        </p:txBody>
      </p:sp>
      <p:sp>
        <p:nvSpPr>
          <p:cNvPr id="49" name="Text 30"/>
          <p:cNvSpPr txBox="1"/>
          <p:nvPr/>
        </p:nvSpPr>
        <p:spPr>
          <a:xfrm>
            <a:off x="4837176" y="6560916"/>
            <a:ext cx="26243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GenAI 특성도 측정 가능한 약속으로 정의하자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381305" y="1447495"/>
            <a:ext cx="3715207" cy="1867205"/>
          </a:xfrm>
          <a:prstGeom prst="roundRect">
            <a:avLst>
              <a:gd name="adj" fmla="val 2998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447495"/>
            <a:ext cx="38405" cy="18672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" name="Shape 3"/>
          <p:cNvSpPr/>
          <p:nvPr/>
        </p:nvSpPr>
        <p:spPr>
          <a:xfrm>
            <a:off x="609905" y="1638605"/>
            <a:ext cx="267005" cy="267005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6656" y="1705356"/>
            <a:ext cx="133502" cy="133502"/>
          </a:xfrm>
          <a:prstGeom prst="rect">
            <a:avLst/>
          </a:prstGeom>
        </p:spPr>
      </p:pic>
      <p:sp>
        <p:nvSpPr>
          <p:cNvPr id="7" name="Text 4"/>
          <p:cNvSpPr txBox="1"/>
          <p:nvPr/>
        </p:nvSpPr>
        <p:spPr>
          <a:xfrm>
            <a:off x="952805" y="1657807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E2E Latency</a:t>
            </a:r>
            <a:endParaRPr lang="en-US" sz="1200" dirty="0">
              <a:latin typeface="+mn-ea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241902" y="1447495"/>
            <a:ext cx="3715207" cy="1867205"/>
          </a:xfrm>
          <a:prstGeom prst="roundRect">
            <a:avLst>
              <a:gd name="adj" fmla="val 2998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4241902" y="1447495"/>
            <a:ext cx="38405" cy="18672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" name="Shape 7"/>
          <p:cNvSpPr/>
          <p:nvPr/>
        </p:nvSpPr>
        <p:spPr>
          <a:xfrm>
            <a:off x="4470502" y="1638605"/>
            <a:ext cx="267005" cy="267005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rcRect l="-1507" r="-1507"/>
          <a:stretch/>
        </p:blipFill>
        <p:spPr>
          <a:xfrm>
            <a:off x="4518050" y="1705356"/>
            <a:ext cx="171907" cy="133502"/>
          </a:xfrm>
          <a:prstGeom prst="rect">
            <a:avLst/>
          </a:prstGeom>
        </p:spPr>
      </p:pic>
      <p:sp>
        <p:nvSpPr>
          <p:cNvPr id="12" name="Text 8"/>
          <p:cNvSpPr txBox="1"/>
          <p:nvPr/>
        </p:nvSpPr>
        <p:spPr>
          <a:xfrm>
            <a:off x="4813402" y="1657807"/>
            <a:ext cx="14676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Grounded Answer</a:t>
            </a:r>
            <a:endParaRPr lang="en-US" sz="1200" dirty="0">
              <a:latin typeface="+mn-ea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102498" y="1447495"/>
            <a:ext cx="3715207" cy="1867205"/>
          </a:xfrm>
          <a:prstGeom prst="roundRect">
            <a:avLst>
              <a:gd name="adj" fmla="val 2998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8102498" y="1447495"/>
            <a:ext cx="38405" cy="18672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5" name="Shape 11"/>
          <p:cNvSpPr/>
          <p:nvPr/>
        </p:nvSpPr>
        <p:spPr>
          <a:xfrm>
            <a:off x="8331098" y="1638605"/>
            <a:ext cx="267005" cy="267005"/>
          </a:xfrm>
          <a:prstGeom prst="ellipse">
            <a:avLst/>
          </a:prstGeom>
          <a:solidFill>
            <a:srgbClr val="F3E8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97850" y="1705356"/>
            <a:ext cx="133502" cy="133502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8673998" y="1657807"/>
            <a:ext cx="9628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Tool Safety</a:t>
            </a:r>
            <a:endParaRPr lang="en-US" sz="1200" dirty="0">
              <a:latin typeface="+mn-ea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381305" y="3467405"/>
            <a:ext cx="3715207" cy="1848002"/>
          </a:xfrm>
          <a:prstGeom prst="roundRect">
            <a:avLst>
              <a:gd name="adj" fmla="val 246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381305" y="3467405"/>
            <a:ext cx="38405" cy="1848002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0" name="Shape 15"/>
          <p:cNvSpPr/>
          <p:nvPr/>
        </p:nvSpPr>
        <p:spPr>
          <a:xfrm>
            <a:off x="609905" y="3657600"/>
            <a:ext cx="267005" cy="267005"/>
          </a:xfrm>
          <a:prstGeom prst="ellipse">
            <a:avLst/>
          </a:prstGeom>
          <a:solidFill>
            <a:srgbClr val="DCFCE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rcRect l="-1507" r="-1507"/>
          <a:stretch/>
        </p:blipFill>
        <p:spPr>
          <a:xfrm>
            <a:off x="657454" y="3724351"/>
            <a:ext cx="171907" cy="133502"/>
          </a:xfrm>
          <a:prstGeom prst="rect">
            <a:avLst/>
          </a:prstGeom>
        </p:spPr>
      </p:pic>
      <p:sp>
        <p:nvSpPr>
          <p:cNvPr id="22" name="Text 16"/>
          <p:cNvSpPr txBox="1"/>
          <p:nvPr/>
        </p:nvSpPr>
        <p:spPr>
          <a:xfrm>
            <a:off x="952805" y="3676802"/>
            <a:ext cx="6766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Privacy</a:t>
            </a:r>
            <a:endParaRPr lang="en-US" sz="1200" dirty="0">
              <a:latin typeface="+mn-ea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4241902" y="3467405"/>
            <a:ext cx="3715207" cy="1848002"/>
          </a:xfrm>
          <a:prstGeom prst="roundRect">
            <a:avLst>
              <a:gd name="adj" fmla="val 246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4" name="Shape 18"/>
          <p:cNvSpPr/>
          <p:nvPr/>
        </p:nvSpPr>
        <p:spPr>
          <a:xfrm>
            <a:off x="4241902" y="3467405"/>
            <a:ext cx="38405" cy="1848002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5" name="Shape 19"/>
          <p:cNvSpPr/>
          <p:nvPr/>
        </p:nvSpPr>
        <p:spPr>
          <a:xfrm>
            <a:off x="4470502" y="3657600"/>
            <a:ext cx="267005" cy="267005"/>
          </a:xfrm>
          <a:prstGeom prst="ellipse">
            <a:avLst/>
          </a:prstGeom>
          <a:solidFill>
            <a:srgbClr val="FEE2E2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rcRect l="-1507" r="-1507"/>
          <a:stretch/>
        </p:blipFill>
        <p:spPr>
          <a:xfrm>
            <a:off x="4561027" y="3724351"/>
            <a:ext cx="85954" cy="133502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4813402" y="3676802"/>
            <a:ext cx="467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Cost</a:t>
            </a:r>
            <a:endParaRPr lang="en-US" sz="1200" dirty="0">
              <a:latin typeface="+mn-ea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8102498" y="3467405"/>
            <a:ext cx="3715207" cy="1848002"/>
          </a:xfrm>
          <a:prstGeom prst="roundRect">
            <a:avLst>
              <a:gd name="adj" fmla="val 2469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" name="Shape 22"/>
          <p:cNvSpPr/>
          <p:nvPr/>
        </p:nvSpPr>
        <p:spPr>
          <a:xfrm>
            <a:off x="8102498" y="3467405"/>
            <a:ext cx="38405" cy="1848002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30" name="Shape 23"/>
          <p:cNvSpPr/>
          <p:nvPr/>
        </p:nvSpPr>
        <p:spPr>
          <a:xfrm>
            <a:off x="8331098" y="3657600"/>
            <a:ext cx="267005" cy="267005"/>
          </a:xfrm>
          <a:prstGeom prst="ellipse">
            <a:avLst/>
          </a:prstGeom>
          <a:solidFill>
            <a:srgbClr val="E0E7FF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397850" y="3724351"/>
            <a:ext cx="133502" cy="133502"/>
          </a:xfrm>
          <a:prstGeom prst="rect">
            <a:avLst/>
          </a:prstGeom>
        </p:spPr>
      </p:pic>
      <p:sp>
        <p:nvSpPr>
          <p:cNvPr id="32" name="Text 24"/>
          <p:cNvSpPr txBox="1"/>
          <p:nvPr/>
        </p:nvSpPr>
        <p:spPr>
          <a:xfrm>
            <a:off x="8673998" y="3676802"/>
            <a:ext cx="8485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Inter" pitchFamily="34" charset="-120"/>
              </a:rPr>
              <a:t>Reliability</a:t>
            </a:r>
            <a:endParaRPr lang="en-US" sz="1200" dirty="0">
              <a:latin typeface="+mn-ea"/>
            </a:endParaRPr>
          </a:p>
        </p:txBody>
      </p:sp>
      <p:sp>
        <p:nvSpPr>
          <p:cNvPr id="33" name="Shape 25"/>
          <p:cNvSpPr/>
          <p:nvPr/>
        </p:nvSpPr>
        <p:spPr>
          <a:xfrm>
            <a:off x="381305" y="5510192"/>
            <a:ext cx="11430000" cy="990295"/>
          </a:xfrm>
          <a:prstGeom prst="roundRect">
            <a:avLst>
              <a:gd name="adj" fmla="val 7103"/>
            </a:avLst>
          </a:prstGeom>
          <a:solidFill>
            <a:srgbClr val="F1F5F9"/>
          </a:solidFill>
          <a:ln/>
        </p:spPr>
      </p:sp>
      <p:sp>
        <p:nvSpPr>
          <p:cNvPr id="34" name="Shape 26"/>
          <p:cNvSpPr/>
          <p:nvPr/>
        </p:nvSpPr>
        <p:spPr>
          <a:xfrm>
            <a:off x="381305" y="5510192"/>
            <a:ext cx="28346" cy="990295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35" name="Text 27"/>
          <p:cNvSpPr txBox="1"/>
          <p:nvPr/>
        </p:nvSpPr>
        <p:spPr>
          <a:xfrm>
            <a:off x="381305" y="228600"/>
            <a:ext cx="431962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latin typeface="+mn-ea"/>
                <a:cs typeface="Inter" pitchFamily="34" charset="-120"/>
              </a:rPr>
              <a:t>GenAI 품질속성 시나리오 6가지</a:t>
            </a:r>
            <a:endParaRPr lang="en-US" sz="2200" dirty="0">
              <a:latin typeface="+mn-ea"/>
            </a:endParaRPr>
          </a:p>
        </p:txBody>
      </p:sp>
      <p:sp>
        <p:nvSpPr>
          <p:cNvPr id="36" name="Text 28"/>
          <p:cNvSpPr txBox="1"/>
          <p:nvPr/>
        </p:nvSpPr>
        <p:spPr>
          <a:xfrm>
            <a:off x="609905" y="2038198"/>
            <a:ext cx="24533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사용자가 "정산 리포트 요약" 요청</a:t>
            </a:r>
            <a:endParaRPr lang="en-US" sz="1000" dirty="0">
              <a:latin typeface="+mn-ea"/>
            </a:endParaRPr>
          </a:p>
        </p:txBody>
      </p:sp>
      <p:sp>
        <p:nvSpPr>
          <p:cNvPr id="37" name="Text 29"/>
          <p:cNvSpPr txBox="1"/>
          <p:nvPr/>
        </p:nvSpPr>
        <p:spPr>
          <a:xfrm>
            <a:off x="609905" y="231434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38" name="Shape 30"/>
          <p:cNvSpPr/>
          <p:nvPr/>
        </p:nvSpPr>
        <p:spPr>
          <a:xfrm>
            <a:off x="629107" y="2590495"/>
            <a:ext cx="733349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39" name="Text 31"/>
          <p:cNvSpPr txBox="1"/>
          <p:nvPr/>
        </p:nvSpPr>
        <p:spPr>
          <a:xfrm>
            <a:off x="705002" y="2638044"/>
            <a:ext cx="6675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p95 ≤ 2.0s</a:t>
            </a:r>
            <a:endParaRPr lang="en-US" sz="900" dirty="0">
              <a:latin typeface="+mn-ea"/>
            </a:endParaRPr>
          </a:p>
        </p:txBody>
      </p:sp>
      <p:sp>
        <p:nvSpPr>
          <p:cNvPr id="40" name="Shape 32"/>
          <p:cNvSpPr/>
          <p:nvPr/>
        </p:nvSpPr>
        <p:spPr>
          <a:xfrm>
            <a:off x="1391717" y="2590495"/>
            <a:ext cx="1218895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41" name="Text 33"/>
          <p:cNvSpPr txBox="1"/>
          <p:nvPr/>
        </p:nvSpPr>
        <p:spPr>
          <a:xfrm>
            <a:off x="1467612" y="2638044"/>
            <a:ext cx="11530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first token ≤ 400ms</a:t>
            </a:r>
            <a:endParaRPr lang="en-US" sz="900" dirty="0">
              <a:latin typeface="+mn-ea"/>
            </a:endParaRPr>
          </a:p>
        </p:txBody>
      </p:sp>
      <p:sp>
        <p:nvSpPr>
          <p:cNvPr id="42" name="Text 34"/>
          <p:cNvSpPr txBox="1"/>
          <p:nvPr/>
        </p:nvSpPr>
        <p:spPr>
          <a:xfrm>
            <a:off x="609905" y="2943454"/>
            <a:ext cx="33009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스트리밍 UI에서 초기 응답 속도가 사용자 경험에 직결</a:t>
            </a:r>
            <a:endParaRPr lang="en-US" sz="1000" dirty="0">
              <a:latin typeface="+mn-ea"/>
            </a:endParaRPr>
          </a:p>
        </p:txBody>
      </p:sp>
      <p:sp>
        <p:nvSpPr>
          <p:cNvPr id="43" name="Text 35"/>
          <p:cNvSpPr txBox="1"/>
          <p:nvPr/>
        </p:nvSpPr>
        <p:spPr>
          <a:xfrm>
            <a:off x="4470502" y="2038198"/>
            <a:ext cx="24341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사내 문서/DB 근거가 필요한 질의</a:t>
            </a:r>
            <a:endParaRPr lang="en-US" sz="1000" dirty="0">
              <a:latin typeface="+mn-ea"/>
            </a:endParaRPr>
          </a:p>
        </p:txBody>
      </p:sp>
      <p:sp>
        <p:nvSpPr>
          <p:cNvPr id="44" name="Text 36"/>
          <p:cNvSpPr txBox="1"/>
          <p:nvPr/>
        </p:nvSpPr>
        <p:spPr>
          <a:xfrm>
            <a:off x="4470502" y="231434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45" name="Shape 37"/>
          <p:cNvSpPr/>
          <p:nvPr/>
        </p:nvSpPr>
        <p:spPr>
          <a:xfrm>
            <a:off x="4489704" y="2590495"/>
            <a:ext cx="1362456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46" name="Text 38"/>
          <p:cNvSpPr txBox="1"/>
          <p:nvPr/>
        </p:nvSpPr>
        <p:spPr>
          <a:xfrm>
            <a:off x="4565599" y="2638044"/>
            <a:ext cx="12957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근거 문서 포함률 ≥95%</a:t>
            </a:r>
            <a:endParaRPr lang="en-US" sz="900" dirty="0">
              <a:latin typeface="+mn-ea"/>
            </a:endParaRPr>
          </a:p>
        </p:txBody>
      </p:sp>
      <p:sp>
        <p:nvSpPr>
          <p:cNvPr id="47" name="Shape 39"/>
          <p:cNvSpPr/>
          <p:nvPr/>
        </p:nvSpPr>
        <p:spPr>
          <a:xfrm>
            <a:off x="5888736" y="2590495"/>
            <a:ext cx="1028700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48" name="Text 40"/>
          <p:cNvSpPr txBox="1"/>
          <p:nvPr/>
        </p:nvSpPr>
        <p:spPr>
          <a:xfrm>
            <a:off x="5964631" y="2638044"/>
            <a:ext cx="9628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근거 불일치 &lt;1%</a:t>
            </a:r>
            <a:endParaRPr lang="en-US" sz="900" dirty="0">
              <a:latin typeface="+mn-ea"/>
            </a:endParaRPr>
          </a:p>
        </p:txBody>
      </p:sp>
      <p:sp>
        <p:nvSpPr>
          <p:cNvPr id="49" name="Text 41"/>
          <p:cNvSpPr txBox="1"/>
          <p:nvPr/>
        </p:nvSpPr>
        <p:spPr>
          <a:xfrm>
            <a:off x="4470502" y="2943454"/>
            <a:ext cx="22914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환각 방지를 위해 반드시 출처를 명시</a:t>
            </a:r>
            <a:endParaRPr lang="en-US" sz="1000" dirty="0">
              <a:latin typeface="+mn-ea"/>
            </a:endParaRPr>
          </a:p>
        </p:txBody>
      </p:sp>
      <p:sp>
        <p:nvSpPr>
          <p:cNvPr id="50" name="Text 42"/>
          <p:cNvSpPr txBox="1"/>
          <p:nvPr/>
        </p:nvSpPr>
        <p:spPr>
          <a:xfrm>
            <a:off x="8331098" y="2038198"/>
            <a:ext cx="31391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에이전트가 외부 시스템(메일/티켓) 액션 시도</a:t>
            </a:r>
            <a:endParaRPr lang="en-US" sz="1000" dirty="0">
              <a:latin typeface="+mn-ea"/>
            </a:endParaRPr>
          </a:p>
        </p:txBody>
      </p:sp>
      <p:sp>
        <p:nvSpPr>
          <p:cNvPr id="51" name="Text 43"/>
          <p:cNvSpPr txBox="1"/>
          <p:nvPr/>
        </p:nvSpPr>
        <p:spPr>
          <a:xfrm>
            <a:off x="8331098" y="231434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52" name="Shape 44"/>
          <p:cNvSpPr/>
          <p:nvPr/>
        </p:nvSpPr>
        <p:spPr>
          <a:xfrm>
            <a:off x="8350301" y="2590495"/>
            <a:ext cx="1380744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53" name="Text 45"/>
          <p:cNvSpPr txBox="1"/>
          <p:nvPr/>
        </p:nvSpPr>
        <p:spPr>
          <a:xfrm>
            <a:off x="8426196" y="2638044"/>
            <a:ext cx="1314907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고위험 액션 HITL 100%</a:t>
            </a:r>
            <a:endParaRPr lang="en-US" sz="900" dirty="0">
              <a:latin typeface="+mn-ea"/>
            </a:endParaRPr>
          </a:p>
        </p:txBody>
      </p:sp>
      <p:sp>
        <p:nvSpPr>
          <p:cNvPr id="54" name="Shape 46"/>
          <p:cNvSpPr/>
          <p:nvPr/>
        </p:nvSpPr>
        <p:spPr>
          <a:xfrm>
            <a:off x="9767621" y="2590495"/>
            <a:ext cx="1133856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55" name="Text 47"/>
          <p:cNvSpPr txBox="1"/>
          <p:nvPr/>
        </p:nvSpPr>
        <p:spPr>
          <a:xfrm>
            <a:off x="9843516" y="2638044"/>
            <a:ext cx="1067105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권한/대상 오류 0건</a:t>
            </a:r>
            <a:endParaRPr lang="en-US" sz="900" dirty="0">
              <a:latin typeface="+mn-ea"/>
            </a:endParaRPr>
          </a:p>
        </p:txBody>
      </p:sp>
      <p:sp>
        <p:nvSpPr>
          <p:cNvPr id="56" name="Text 48"/>
          <p:cNvSpPr txBox="1"/>
          <p:nvPr/>
        </p:nvSpPr>
        <p:spPr>
          <a:xfrm>
            <a:off x="8331098" y="2943454"/>
            <a:ext cx="28629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자동화된 액션은 반드시 사전 승인 절차를 거침</a:t>
            </a:r>
            <a:endParaRPr lang="en-US" sz="1000" dirty="0">
              <a:latin typeface="+mn-ea"/>
            </a:endParaRPr>
          </a:p>
        </p:txBody>
      </p:sp>
      <p:sp>
        <p:nvSpPr>
          <p:cNvPr id="57" name="Text 49"/>
          <p:cNvSpPr txBox="1"/>
          <p:nvPr/>
        </p:nvSpPr>
        <p:spPr>
          <a:xfrm>
            <a:off x="609905" y="4058107"/>
            <a:ext cx="12152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PII 포함 입력</a:t>
            </a:r>
            <a:endParaRPr lang="en-US" sz="1000" dirty="0">
              <a:latin typeface="+mn-ea"/>
            </a:endParaRPr>
          </a:p>
        </p:txBody>
      </p:sp>
      <p:sp>
        <p:nvSpPr>
          <p:cNvPr id="58" name="Text 50"/>
          <p:cNvSpPr txBox="1"/>
          <p:nvPr/>
        </p:nvSpPr>
        <p:spPr>
          <a:xfrm>
            <a:off x="609905" y="433425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59" name="Shape 51"/>
          <p:cNvSpPr/>
          <p:nvPr/>
        </p:nvSpPr>
        <p:spPr>
          <a:xfrm>
            <a:off x="629107" y="4610405"/>
            <a:ext cx="914400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60" name="Text 52"/>
          <p:cNvSpPr txBox="1"/>
          <p:nvPr/>
        </p:nvSpPr>
        <p:spPr>
          <a:xfrm>
            <a:off x="705002" y="4657954"/>
            <a:ext cx="848563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출력 PII 노출 0</a:t>
            </a:r>
            <a:endParaRPr lang="en-US" sz="900" dirty="0">
              <a:latin typeface="+mn-ea"/>
            </a:endParaRPr>
          </a:p>
        </p:txBody>
      </p:sp>
      <p:sp>
        <p:nvSpPr>
          <p:cNvPr id="61" name="Shape 53"/>
          <p:cNvSpPr/>
          <p:nvPr/>
        </p:nvSpPr>
        <p:spPr>
          <a:xfrm>
            <a:off x="1577340" y="4610405"/>
            <a:ext cx="1095451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62" name="Text 54"/>
          <p:cNvSpPr txBox="1"/>
          <p:nvPr/>
        </p:nvSpPr>
        <p:spPr>
          <a:xfrm>
            <a:off x="1653235" y="4657954"/>
            <a:ext cx="1028700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로그 마스킹 100%</a:t>
            </a:r>
            <a:endParaRPr lang="en-US" sz="900" dirty="0">
              <a:latin typeface="+mn-ea"/>
            </a:endParaRPr>
          </a:p>
        </p:txBody>
      </p:sp>
      <p:sp>
        <p:nvSpPr>
          <p:cNvPr id="63" name="Text 55"/>
          <p:cNvSpPr txBox="1"/>
          <p:nvPr/>
        </p:nvSpPr>
        <p:spPr>
          <a:xfrm>
            <a:off x="609905" y="4962449"/>
            <a:ext cx="30056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GDPR 등 규정 준수를 위한 완전한 개인정보 보호</a:t>
            </a:r>
            <a:endParaRPr lang="en-US" sz="1000" dirty="0">
              <a:latin typeface="+mn-ea"/>
            </a:endParaRPr>
          </a:p>
        </p:txBody>
      </p:sp>
      <p:sp>
        <p:nvSpPr>
          <p:cNvPr id="64" name="Text 56"/>
          <p:cNvSpPr txBox="1"/>
          <p:nvPr/>
        </p:nvSpPr>
        <p:spPr>
          <a:xfrm>
            <a:off x="4470502" y="4058107"/>
            <a:ext cx="13295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하루 10만 요청</a:t>
            </a:r>
            <a:endParaRPr lang="en-US" sz="1000" dirty="0">
              <a:latin typeface="+mn-ea"/>
            </a:endParaRPr>
          </a:p>
        </p:txBody>
      </p:sp>
      <p:sp>
        <p:nvSpPr>
          <p:cNvPr id="65" name="Text 57"/>
          <p:cNvSpPr txBox="1"/>
          <p:nvPr/>
        </p:nvSpPr>
        <p:spPr>
          <a:xfrm>
            <a:off x="4470502" y="433425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66" name="Shape 58"/>
          <p:cNvSpPr/>
          <p:nvPr/>
        </p:nvSpPr>
        <p:spPr>
          <a:xfrm>
            <a:off x="4489704" y="4610405"/>
            <a:ext cx="1276502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67" name="Text 59"/>
          <p:cNvSpPr txBox="1"/>
          <p:nvPr/>
        </p:nvSpPr>
        <p:spPr>
          <a:xfrm>
            <a:off x="4565599" y="4657954"/>
            <a:ext cx="1209751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요청당 평균 비용 상한</a:t>
            </a:r>
            <a:endParaRPr lang="en-US" sz="900" dirty="0">
              <a:latin typeface="+mn-ea"/>
            </a:endParaRPr>
          </a:p>
        </p:txBody>
      </p:sp>
      <p:sp>
        <p:nvSpPr>
          <p:cNvPr id="68" name="Shape 60"/>
          <p:cNvSpPr/>
          <p:nvPr/>
        </p:nvSpPr>
        <p:spPr>
          <a:xfrm>
            <a:off x="5800039" y="4610405"/>
            <a:ext cx="1533449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69" name="Text 61"/>
          <p:cNvSpPr txBox="1"/>
          <p:nvPr/>
        </p:nvSpPr>
        <p:spPr>
          <a:xfrm>
            <a:off x="5875934" y="4657954"/>
            <a:ext cx="14676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예산 초과 시 degrade 모드</a:t>
            </a:r>
            <a:endParaRPr lang="en-US" sz="900" dirty="0">
              <a:latin typeface="+mn-ea"/>
            </a:endParaRPr>
          </a:p>
        </p:txBody>
      </p:sp>
      <p:sp>
        <p:nvSpPr>
          <p:cNvPr id="70" name="Text 62"/>
          <p:cNvSpPr txBox="1"/>
          <p:nvPr/>
        </p:nvSpPr>
        <p:spPr>
          <a:xfrm>
            <a:off x="4470502" y="4962449"/>
            <a:ext cx="2824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비용 효율성을 유지하면서도 서비스 품질 보장</a:t>
            </a:r>
            <a:endParaRPr lang="en-US" sz="1000" dirty="0">
              <a:latin typeface="+mn-ea"/>
            </a:endParaRPr>
          </a:p>
        </p:txBody>
      </p:sp>
      <p:sp>
        <p:nvSpPr>
          <p:cNvPr id="71" name="Text 63"/>
          <p:cNvSpPr txBox="1"/>
          <p:nvPr/>
        </p:nvSpPr>
        <p:spPr>
          <a:xfrm>
            <a:off x="8331098" y="4058107"/>
            <a:ext cx="17007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자극: Vector DB 지연/장애</a:t>
            </a:r>
            <a:endParaRPr lang="en-US" sz="1000" dirty="0">
              <a:latin typeface="+mn-ea"/>
            </a:endParaRPr>
          </a:p>
        </p:txBody>
      </p:sp>
      <p:sp>
        <p:nvSpPr>
          <p:cNvPr id="72" name="Text 64"/>
          <p:cNvSpPr txBox="1"/>
          <p:nvPr/>
        </p:nvSpPr>
        <p:spPr>
          <a:xfrm>
            <a:off x="8331098" y="4334256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측정:</a:t>
            </a:r>
            <a:endParaRPr lang="en-US" sz="1000" dirty="0">
              <a:latin typeface="+mn-ea"/>
            </a:endParaRPr>
          </a:p>
        </p:txBody>
      </p:sp>
      <p:sp>
        <p:nvSpPr>
          <p:cNvPr id="73" name="Shape 65"/>
          <p:cNvSpPr/>
          <p:nvPr/>
        </p:nvSpPr>
        <p:spPr>
          <a:xfrm>
            <a:off x="8350301" y="4610405"/>
            <a:ext cx="1295705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74" name="Text 66"/>
          <p:cNvSpPr txBox="1"/>
          <p:nvPr/>
        </p:nvSpPr>
        <p:spPr>
          <a:xfrm>
            <a:off x="8426196" y="4657954"/>
            <a:ext cx="1228954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graceful degradation</a:t>
            </a:r>
            <a:endParaRPr lang="en-US" sz="900" dirty="0">
              <a:latin typeface="+mn-ea"/>
            </a:endParaRPr>
          </a:p>
        </p:txBody>
      </p:sp>
      <p:sp>
        <p:nvSpPr>
          <p:cNvPr id="75" name="Shape 67"/>
          <p:cNvSpPr/>
          <p:nvPr/>
        </p:nvSpPr>
        <p:spPr>
          <a:xfrm>
            <a:off x="9682582" y="4610405"/>
            <a:ext cx="961949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76" name="Text 68"/>
          <p:cNvSpPr txBox="1"/>
          <p:nvPr/>
        </p:nvSpPr>
        <p:spPr>
          <a:xfrm>
            <a:off x="9759391" y="4657954"/>
            <a:ext cx="896112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키워드 fallback</a:t>
            </a:r>
            <a:endParaRPr lang="en-US" sz="900" dirty="0">
              <a:latin typeface="+mn-ea"/>
            </a:endParaRPr>
          </a:p>
        </p:txBody>
      </p:sp>
      <p:sp>
        <p:nvSpPr>
          <p:cNvPr id="77" name="Shape 69"/>
          <p:cNvSpPr/>
          <p:nvPr/>
        </p:nvSpPr>
        <p:spPr>
          <a:xfrm>
            <a:off x="10677449" y="4610405"/>
            <a:ext cx="875995" cy="247802"/>
          </a:xfrm>
          <a:prstGeom prst="roundRect">
            <a:avLst>
              <a:gd name="adj" fmla="val 85155"/>
            </a:avLst>
          </a:prstGeom>
          <a:solidFill>
            <a:srgbClr val="E0F2FE"/>
          </a:solidFill>
          <a:ln/>
        </p:spPr>
      </p:sp>
      <p:sp>
        <p:nvSpPr>
          <p:cNvPr id="78" name="Text 70"/>
          <p:cNvSpPr txBox="1"/>
          <p:nvPr/>
        </p:nvSpPr>
        <p:spPr>
          <a:xfrm>
            <a:off x="10753344" y="4657954"/>
            <a:ext cx="810158" cy="1435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0369A1"/>
                </a:solidFill>
                <a:latin typeface="+mn-ea"/>
                <a:cs typeface="Inter" pitchFamily="34" charset="-120"/>
              </a:rPr>
              <a:t>에러율 ≤0.5%</a:t>
            </a:r>
            <a:endParaRPr lang="en-US" sz="900" dirty="0">
              <a:latin typeface="+mn-ea"/>
            </a:endParaRPr>
          </a:p>
        </p:txBody>
      </p:sp>
      <p:sp>
        <p:nvSpPr>
          <p:cNvPr id="79" name="Text 71"/>
          <p:cNvSpPr txBox="1"/>
          <p:nvPr/>
        </p:nvSpPr>
        <p:spPr>
          <a:xfrm>
            <a:off x="8331098" y="4962449"/>
            <a:ext cx="33393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장애 시에도 서비스 계속 운영, 사용자에게는 투명한 대체 동작</a:t>
            </a:r>
            <a:endParaRPr lang="en-US" sz="1000" dirty="0">
              <a:latin typeface="+mn-ea"/>
            </a:endParaRPr>
          </a:p>
        </p:txBody>
      </p:sp>
      <p:sp>
        <p:nvSpPr>
          <p:cNvPr id="80" name="Text 72"/>
          <p:cNvSpPr txBox="1"/>
          <p:nvPr/>
        </p:nvSpPr>
        <p:spPr>
          <a:xfrm>
            <a:off x="562356" y="5682099"/>
            <a:ext cx="7717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통합 관점</a:t>
            </a:r>
            <a:endParaRPr lang="en-US" sz="1200" dirty="0">
              <a:latin typeface="+mn-ea"/>
            </a:endParaRPr>
          </a:p>
        </p:txBody>
      </p:sp>
      <p:sp>
        <p:nvSpPr>
          <p:cNvPr id="81" name="Text 73"/>
          <p:cNvSpPr txBox="1"/>
          <p:nvPr/>
        </p:nvSpPr>
        <p:spPr>
          <a:xfrm>
            <a:off x="562356" y="5977451"/>
            <a:ext cx="1111178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이 6가지 시나리오는 각각 독립적이면서도 상호 연관되어 있으며, 전체 시스템의 품질을 결정합니다. 측정 가능한 수치 목표를 설정하고 지속적으로 모니터링하여 GenAI Multi-Agent 시스템의 신뢰성을 보장합니다.</a:t>
            </a:r>
            <a:endParaRPr lang="en-US" sz="1000" dirty="0">
              <a:latin typeface="+mn-ea"/>
            </a:endParaRPr>
          </a:p>
        </p:txBody>
      </p:sp>
      <p:pic>
        <p:nvPicPr>
          <p:cNvPr id="82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875227" y="6631826"/>
            <a:ext cx="133502" cy="133502"/>
          </a:xfrm>
          <a:prstGeom prst="rect">
            <a:avLst/>
          </a:prstGeom>
        </p:spPr>
      </p:pic>
      <p:sp>
        <p:nvSpPr>
          <p:cNvPr id="83" name="Text 74"/>
          <p:cNvSpPr txBox="1"/>
          <p:nvPr/>
        </p:nvSpPr>
        <p:spPr>
          <a:xfrm>
            <a:off x="4084625" y="6615367"/>
            <a:ext cx="4338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각 시나리오는 SLI로 운영 대시보드에 연결되어 실시간 모니터링됩니다.</a:t>
            </a:r>
            <a:endParaRPr lang="en-US" sz="1000" dirty="0">
              <a:latin typeface="+mn-ea"/>
            </a:endParaRPr>
          </a:p>
        </p:txBody>
      </p:sp>
      <p:sp>
        <p:nvSpPr>
          <p:cNvPr id="84" name="Text 75"/>
          <p:cNvSpPr txBox="1"/>
          <p:nvPr/>
        </p:nvSpPr>
        <p:spPr>
          <a:xfrm>
            <a:off x="381305" y="676656"/>
            <a:ext cx="5710428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latin typeface="+mn-ea"/>
                <a:cs typeface="Inter" pitchFamily="34" charset="-120"/>
              </a:rPr>
              <a:t>E2E Latency, Grounded Answer, Tool Safety, Privacy, Cost, Reliability</a:t>
            </a:r>
            <a:endParaRPr lang="en-US" sz="1300" dirty="0">
              <a:latin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689617"/>
            <a:ext cx="11048695" cy="833307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689617"/>
            <a:ext cx="38405" cy="8333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2664128"/>
            <a:ext cx="11048695" cy="833307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2664128"/>
            <a:ext cx="38405" cy="8333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3628097"/>
            <a:ext cx="11048695" cy="833307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3628097"/>
            <a:ext cx="38405" cy="8333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" name="Shape 6"/>
          <p:cNvSpPr/>
          <p:nvPr/>
        </p:nvSpPr>
        <p:spPr>
          <a:xfrm>
            <a:off x="571500" y="4641107"/>
            <a:ext cx="11048695" cy="833307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71500" y="4641107"/>
            <a:ext cx="38405" cy="8333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0" name="Shape 8"/>
          <p:cNvSpPr/>
          <p:nvPr/>
        </p:nvSpPr>
        <p:spPr>
          <a:xfrm>
            <a:off x="571500" y="5644493"/>
            <a:ext cx="11048695" cy="833307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71500" y="5644493"/>
            <a:ext cx="38405" cy="833307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1517904" y="514807"/>
            <a:ext cx="9463126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[적용] ch05 식별: Multi-Agent에서 이해관계자 확장</a:t>
            </a:r>
            <a:endParaRPr lang="en-US" sz="3100" dirty="0">
              <a:latin typeface="+mn-ea"/>
            </a:endParaRPr>
          </a:p>
        </p:txBody>
      </p:sp>
      <p:sp>
        <p:nvSpPr>
          <p:cNvPr id="13" name="Text 11"/>
          <p:cNvSpPr txBox="1"/>
          <p:nvPr/>
        </p:nvSpPr>
        <p:spPr>
          <a:xfrm>
            <a:off x="4249217" y="1204265"/>
            <a:ext cx="383865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GenAI Multi-Agent 시스템의 이해관계자 확장</a:t>
            </a:r>
            <a:endParaRPr lang="en-US" sz="1500" dirty="0">
              <a:latin typeface="+mn-ea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rcRect l="-80" r="-80"/>
          <a:stretch/>
        </p:blipFill>
        <p:spPr>
          <a:xfrm>
            <a:off x="838505" y="1943821"/>
            <a:ext cx="286207" cy="228600"/>
          </a:xfrm>
          <a:prstGeom prst="rect">
            <a:avLst/>
          </a:prstGeom>
        </p:spPr>
      </p:pic>
      <p:sp>
        <p:nvSpPr>
          <p:cNvPr id="15" name="Text 12"/>
          <p:cNvSpPr txBox="1"/>
          <p:nvPr/>
        </p:nvSpPr>
        <p:spPr>
          <a:xfrm>
            <a:off x="1276502" y="1839579"/>
            <a:ext cx="1429207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기존 이해관계자</a:t>
            </a:r>
            <a:endParaRPr lang="en-US" sz="1500" dirty="0">
              <a:latin typeface="+mn-ea"/>
            </a:endParaRPr>
          </a:p>
        </p:txBody>
      </p:sp>
      <p:sp>
        <p:nvSpPr>
          <p:cNvPr id="16" name="Text 13"/>
          <p:cNvSpPr txBox="1"/>
          <p:nvPr/>
        </p:nvSpPr>
        <p:spPr>
          <a:xfrm>
            <a:off x="1276502" y="2201682"/>
            <a:ext cx="25338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사용자, 운영/보안, 개발팀, 비즈니스팀</a:t>
            </a:r>
            <a:endParaRPr lang="en-US" sz="1200" dirty="0">
              <a:latin typeface="+mn-ea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505" y="2918331"/>
            <a:ext cx="228600" cy="228600"/>
          </a:xfrm>
          <a:prstGeom prst="rect">
            <a:avLst/>
          </a:prstGeom>
        </p:spPr>
      </p:pic>
      <p:sp>
        <p:nvSpPr>
          <p:cNvPr id="18" name="Text 14"/>
          <p:cNvSpPr txBox="1"/>
          <p:nvPr/>
        </p:nvSpPr>
        <p:spPr>
          <a:xfrm>
            <a:off x="1218895" y="2814090"/>
            <a:ext cx="21342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추가 이해관계자 - 보안팀</a:t>
            </a:r>
            <a:endParaRPr lang="en-US" sz="1500" dirty="0">
              <a:latin typeface="+mn-ea"/>
            </a:endParaRPr>
          </a:p>
        </p:txBody>
      </p:sp>
      <p:sp>
        <p:nvSpPr>
          <p:cNvPr id="19" name="Text 15"/>
          <p:cNvSpPr txBox="1"/>
          <p:nvPr/>
        </p:nvSpPr>
        <p:spPr>
          <a:xfrm>
            <a:off x="1218895" y="3176192"/>
            <a:ext cx="502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데이터 경계/감사 - AI 모델이 접근하는 데이터 범위, 접근 권한, 감사 로그 관리</a:t>
            </a:r>
            <a:endParaRPr lang="en-US" sz="1200" dirty="0">
              <a:latin typeface="+mn-ea"/>
            </a:endParaRPr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rcRect l="-80" r="-80"/>
          <a:stretch/>
        </p:blipFill>
        <p:spPr>
          <a:xfrm>
            <a:off x="838505" y="3883215"/>
            <a:ext cx="286207" cy="228600"/>
          </a:xfrm>
          <a:prstGeom prst="rect">
            <a:avLst/>
          </a:prstGeom>
        </p:spPr>
      </p:pic>
      <p:sp>
        <p:nvSpPr>
          <p:cNvPr id="21" name="Text 16"/>
          <p:cNvSpPr txBox="1"/>
          <p:nvPr/>
        </p:nvSpPr>
        <p:spPr>
          <a:xfrm>
            <a:off x="1276502" y="3778059"/>
            <a:ext cx="30861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추가 이해관계자 - 법무/컴플라이언스</a:t>
            </a:r>
            <a:endParaRPr lang="en-US" sz="1500" dirty="0">
              <a:latin typeface="+mn-ea"/>
            </a:endParaRPr>
          </a:p>
        </p:txBody>
      </p:sp>
      <p:sp>
        <p:nvSpPr>
          <p:cNvPr id="22" name="Text 17"/>
          <p:cNvSpPr txBox="1"/>
          <p:nvPr/>
        </p:nvSpPr>
        <p:spPr>
          <a:xfrm>
            <a:off x="1276502" y="4140161"/>
            <a:ext cx="41916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정책/보관 - AI 사용 정책, 규정 준수, 데이터 보관 기간, 법적 책임</a:t>
            </a:r>
            <a:endParaRPr lang="en-US" sz="1200" dirty="0">
              <a:latin typeface="+mn-ea"/>
            </a:endParaRPr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505" y="4896225"/>
            <a:ext cx="228600" cy="228600"/>
          </a:xfrm>
          <a:prstGeom prst="rect">
            <a:avLst/>
          </a:prstGeom>
        </p:spPr>
      </p:pic>
      <p:sp>
        <p:nvSpPr>
          <p:cNvPr id="24" name="Text 18"/>
          <p:cNvSpPr txBox="1"/>
          <p:nvPr/>
        </p:nvSpPr>
        <p:spPr>
          <a:xfrm>
            <a:off x="1218895" y="4791069"/>
            <a:ext cx="24003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추가 이해관계자 - 운영/SRE</a:t>
            </a:r>
            <a:endParaRPr lang="en-US" sz="1500" dirty="0">
              <a:latin typeface="+mn-ea"/>
            </a:endParaRPr>
          </a:p>
        </p:txBody>
      </p:sp>
      <p:sp>
        <p:nvSpPr>
          <p:cNvPr id="25" name="Text 19"/>
          <p:cNvSpPr txBox="1"/>
          <p:nvPr/>
        </p:nvSpPr>
        <p:spPr>
          <a:xfrm>
            <a:off x="1218895" y="5153172"/>
            <a:ext cx="41248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온콜/장애 대응 - 24/7 모니터링, 장애 대응 절차, 복구 시간 SLA</a:t>
            </a:r>
            <a:endParaRPr lang="en-US" sz="1200" dirty="0">
              <a:latin typeface="+mn-ea"/>
            </a:endParaRPr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rcRect l="-57" r="-57"/>
          <a:stretch/>
        </p:blipFill>
        <p:spPr>
          <a:xfrm>
            <a:off x="838505" y="5899611"/>
            <a:ext cx="200254" cy="228600"/>
          </a:xfrm>
          <a:prstGeom prst="rect">
            <a:avLst/>
          </a:prstGeom>
        </p:spPr>
      </p:pic>
      <p:sp>
        <p:nvSpPr>
          <p:cNvPr id="27" name="Text 20"/>
          <p:cNvSpPr txBox="1"/>
          <p:nvPr/>
        </p:nvSpPr>
        <p:spPr>
          <a:xfrm>
            <a:off x="1190549" y="5794455"/>
            <a:ext cx="2533802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추가 이해관계자 - 데이터 오너</a:t>
            </a:r>
            <a:endParaRPr lang="en-US" sz="1500" dirty="0">
              <a:latin typeface="+mn-ea"/>
            </a:endParaRPr>
          </a:p>
        </p:txBody>
      </p:sp>
      <p:sp>
        <p:nvSpPr>
          <p:cNvPr id="28" name="Text 21"/>
          <p:cNvSpPr txBox="1"/>
          <p:nvPr/>
        </p:nvSpPr>
        <p:spPr>
          <a:xfrm>
            <a:off x="1190549" y="6156557"/>
            <a:ext cx="40672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접근권한/정합성 - 데이터 소유권, 품질, 접근 권한, 정합성 검증</a:t>
            </a:r>
            <a:endParaRPr lang="en-US" sz="1200" dirty="0">
              <a:latin typeface="+mn-ea"/>
            </a:endParaRPr>
          </a:p>
        </p:txBody>
      </p:sp>
      <p:sp>
        <p:nvSpPr>
          <p:cNvPr id="29" name="Text 22"/>
          <p:cNvSpPr txBox="1"/>
          <p:nvPr/>
        </p:nvSpPr>
        <p:spPr>
          <a:xfrm>
            <a:off x="3353105" y="6570779"/>
            <a:ext cx="52440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Multi-Agent 시스템에서는 이해관계자 범위가 확장되며, 각각의 요구사항을 충족해야 합니다.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309982" y="1224382"/>
            <a:ext cx="5629046" cy="362102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4" name="Shape 2"/>
          <p:cNvSpPr/>
          <p:nvPr/>
        </p:nvSpPr>
        <p:spPr>
          <a:xfrm>
            <a:off x="309982" y="1224382"/>
            <a:ext cx="5629046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09982" y="1580083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6" name="Shape 4"/>
          <p:cNvSpPr/>
          <p:nvPr/>
        </p:nvSpPr>
        <p:spPr>
          <a:xfrm>
            <a:off x="309982" y="1580083"/>
            <a:ext cx="1429207" cy="362102"/>
          </a:xfrm>
          <a:prstGeom prst="rect">
            <a:avLst/>
          </a:prstGeom>
          <a:solidFill>
            <a:srgbClr val="DC262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1730045" y="1580083"/>
            <a:ext cx="4209898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309982" y="1936699"/>
            <a:ext cx="1429207" cy="362102"/>
          </a:xfrm>
          <a:prstGeom prst="rect">
            <a:avLst/>
          </a:prstGeom>
          <a:solidFill>
            <a:srgbClr val="DC262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730045" y="1936699"/>
            <a:ext cx="4209898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09982" y="2292401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1" name="Shape 9"/>
          <p:cNvSpPr/>
          <p:nvPr/>
        </p:nvSpPr>
        <p:spPr>
          <a:xfrm>
            <a:off x="309982" y="2292401"/>
            <a:ext cx="5629046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309982" y="2649017"/>
            <a:ext cx="1429207" cy="362102"/>
          </a:xfrm>
          <a:prstGeom prst="rect">
            <a:avLst/>
          </a:prstGeom>
          <a:solidFill>
            <a:srgbClr val="059669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1730045" y="2649017"/>
            <a:ext cx="4209898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309982" y="3005633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15" name="Shape 13"/>
          <p:cNvSpPr/>
          <p:nvPr/>
        </p:nvSpPr>
        <p:spPr>
          <a:xfrm>
            <a:off x="309982" y="3005633"/>
            <a:ext cx="1429207" cy="362102"/>
          </a:xfrm>
          <a:prstGeom prst="rect">
            <a:avLst/>
          </a:prstGeom>
          <a:solidFill>
            <a:srgbClr val="059669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730045" y="3005633"/>
            <a:ext cx="4209898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309982" y="3361334"/>
            <a:ext cx="1429207" cy="362102"/>
          </a:xfrm>
          <a:prstGeom prst="rect">
            <a:avLst/>
          </a:prstGeom>
          <a:solidFill>
            <a:srgbClr val="059669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1730045" y="3361334"/>
            <a:ext cx="4209898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253582" y="1224382"/>
            <a:ext cx="5629046" cy="362102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20" name="Shape 18"/>
          <p:cNvSpPr/>
          <p:nvPr/>
        </p:nvSpPr>
        <p:spPr>
          <a:xfrm>
            <a:off x="6253582" y="1224382"/>
            <a:ext cx="5629046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253582" y="1580083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2" name="Shape 20"/>
          <p:cNvSpPr/>
          <p:nvPr/>
        </p:nvSpPr>
        <p:spPr>
          <a:xfrm>
            <a:off x="6253582" y="1580083"/>
            <a:ext cx="2038198" cy="362102"/>
          </a:xfrm>
          <a:prstGeom prst="rect">
            <a:avLst/>
          </a:prstGeom>
          <a:solidFill>
            <a:srgbClr val="7C3AED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288122" y="1580083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253582" y="1936699"/>
            <a:ext cx="2038198" cy="362102"/>
          </a:xfrm>
          <a:prstGeom prst="rect">
            <a:avLst/>
          </a:prstGeom>
          <a:solidFill>
            <a:srgbClr val="7C3AED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288122" y="1936699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253582" y="2292401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7" name="Shape 25"/>
          <p:cNvSpPr/>
          <p:nvPr/>
        </p:nvSpPr>
        <p:spPr>
          <a:xfrm>
            <a:off x="6253582" y="2292401"/>
            <a:ext cx="2038198" cy="362102"/>
          </a:xfrm>
          <a:prstGeom prst="rect">
            <a:avLst/>
          </a:prstGeom>
          <a:solidFill>
            <a:srgbClr val="7C3AED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288122" y="2292401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253582" y="2649017"/>
            <a:ext cx="5629046" cy="362102"/>
          </a:xfrm>
          <a:prstGeom prst="rect">
            <a:avLst/>
          </a:prstGeom>
          <a:solidFill>
            <a:srgbClr val="1E40AF"/>
          </a:solidFill>
          <a:ln/>
        </p:spPr>
      </p:sp>
      <p:sp>
        <p:nvSpPr>
          <p:cNvPr id="30" name="Shape 28"/>
          <p:cNvSpPr/>
          <p:nvPr/>
        </p:nvSpPr>
        <p:spPr>
          <a:xfrm>
            <a:off x="6253582" y="2649017"/>
            <a:ext cx="5629046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253582" y="3005633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2" name="Shape 30"/>
          <p:cNvSpPr/>
          <p:nvPr/>
        </p:nvSpPr>
        <p:spPr>
          <a:xfrm>
            <a:off x="6253582" y="3005633"/>
            <a:ext cx="2038198" cy="362102"/>
          </a:xfrm>
          <a:prstGeom prst="rect">
            <a:avLst/>
          </a:prstGeom>
          <a:solidFill>
            <a:srgbClr val="EA580C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8288122" y="3005633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253582" y="3361334"/>
            <a:ext cx="2038198" cy="362102"/>
          </a:xfrm>
          <a:prstGeom prst="rect">
            <a:avLst/>
          </a:prstGeom>
          <a:solidFill>
            <a:srgbClr val="EA580C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8288122" y="3361334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253582" y="3717950"/>
            <a:ext cx="5629046" cy="362102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37" name="Shape 35"/>
          <p:cNvSpPr/>
          <p:nvPr/>
        </p:nvSpPr>
        <p:spPr>
          <a:xfrm>
            <a:off x="6253582" y="3717950"/>
            <a:ext cx="2038198" cy="362102"/>
          </a:xfrm>
          <a:prstGeom prst="rect">
            <a:avLst/>
          </a:prstGeom>
          <a:solidFill>
            <a:srgbClr val="EA580C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288122" y="3717950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253582" y="4074566"/>
            <a:ext cx="2038198" cy="362102"/>
          </a:xfrm>
          <a:prstGeom prst="rect">
            <a:avLst/>
          </a:prstGeom>
          <a:solidFill>
            <a:srgbClr val="EA580C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288122" y="4074566"/>
            <a:ext cx="3600907" cy="362102"/>
          </a:xfrm>
          <a:prstGeom prst="rect">
            <a:avLst/>
          </a:prstGeom>
          <a:noFill/>
          <a:ln w="12700">
            <a:solidFill>
              <a:srgbClr val="E5E7EB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304495" y="6133795"/>
            <a:ext cx="11582705" cy="418795"/>
          </a:xfrm>
          <a:prstGeom prst="roundRect">
            <a:avLst>
              <a:gd name="adj" fmla="val 39698"/>
            </a:avLst>
          </a:prstGeom>
          <a:solidFill>
            <a:srgbClr val="EFF6FF"/>
          </a:solidFill>
          <a:ln/>
        </p:spPr>
      </p:sp>
      <p:sp>
        <p:nvSpPr>
          <p:cNvPr id="42" name="Text 40"/>
          <p:cNvSpPr txBox="1"/>
          <p:nvPr/>
        </p:nvSpPr>
        <p:spPr>
          <a:xfrm>
            <a:off x="304495" y="304495"/>
            <a:ext cx="7101230" cy="333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solidFill>
                  <a:srgbClr val="1F2937"/>
                </a:solidFill>
                <a:latin typeface="+mn-ea"/>
                <a:cs typeface="ui-sans-serif" pitchFamily="34" charset="-120"/>
              </a:rPr>
              <a:t>[적용] Trace-First 측정: 에이전트는 단계별로 본다</a:t>
            </a:r>
            <a:endParaRPr lang="en-US" sz="2200" dirty="0">
              <a:latin typeface="+mn-ea"/>
            </a:endParaRPr>
          </a:p>
        </p:txBody>
      </p:sp>
      <p:sp>
        <p:nvSpPr>
          <p:cNvPr id="43" name="Text 41"/>
          <p:cNvSpPr txBox="1"/>
          <p:nvPr/>
        </p:nvSpPr>
        <p:spPr>
          <a:xfrm>
            <a:off x="304495" y="828446"/>
            <a:ext cx="19769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4B5563"/>
                </a:solidFill>
                <a:latin typeface="+mn-ea"/>
                <a:cs typeface="ui-sans-serif" pitchFamily="34" charset="-120"/>
              </a:rPr>
              <a:t>4-Layer 측정 지표 체계</a:t>
            </a:r>
            <a:endParaRPr lang="en-US" sz="1300" dirty="0">
              <a:latin typeface="+mn-ea"/>
            </a:endParaRPr>
          </a:p>
        </p:txBody>
      </p:sp>
      <p:pic>
        <p:nvPicPr>
          <p:cNvPr id="44" name="Image 0" descr="preencoded.png"/>
          <p:cNvPicPr>
            <a:picLocks noChangeAspect="1"/>
          </p:cNvPicPr>
          <p:nvPr/>
        </p:nvPicPr>
        <p:blipFill>
          <a:blip r:embed="rId3"/>
          <a:srcRect t="-2644" b="-2644"/>
          <a:stretch/>
        </p:blipFill>
        <p:spPr>
          <a:xfrm>
            <a:off x="390449" y="1330452"/>
            <a:ext cx="142646" cy="133502"/>
          </a:xfrm>
          <a:prstGeom prst="rect">
            <a:avLst/>
          </a:prstGeom>
        </p:spPr>
      </p:pic>
      <p:sp>
        <p:nvSpPr>
          <p:cNvPr id="45" name="Text 42"/>
          <p:cNvSpPr txBox="1"/>
          <p:nvPr/>
        </p:nvSpPr>
        <p:spPr>
          <a:xfrm>
            <a:off x="609905" y="1324051"/>
            <a:ext cx="126918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1. UX/SLO Layer</a:t>
            </a:r>
            <a:endParaRPr lang="en-US" sz="1000" dirty="0">
              <a:latin typeface="+mn-ea"/>
            </a:endParaRPr>
          </a:p>
        </p:txBody>
      </p:sp>
      <p:sp>
        <p:nvSpPr>
          <p:cNvPr id="46" name="Text 43"/>
          <p:cNvSpPr txBox="1"/>
          <p:nvPr/>
        </p:nvSpPr>
        <p:spPr>
          <a:xfrm>
            <a:off x="390449" y="1680667"/>
            <a:ext cx="6501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E2E 지표</a:t>
            </a:r>
            <a:endParaRPr lang="en-US" sz="1000" dirty="0">
              <a:latin typeface="+mn-ea"/>
            </a:endParaRPr>
          </a:p>
        </p:txBody>
      </p:sp>
      <p:sp>
        <p:nvSpPr>
          <p:cNvPr id="47" name="Text 44"/>
          <p:cNvSpPr txBox="1"/>
          <p:nvPr/>
        </p:nvSpPr>
        <p:spPr>
          <a:xfrm>
            <a:off x="1810512" y="1680667"/>
            <a:ext cx="296448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p50/p95, first token latency, 실패율, 재시도율</a:t>
            </a:r>
            <a:endParaRPr lang="en-US" sz="1000" dirty="0">
              <a:latin typeface="+mn-ea"/>
            </a:endParaRPr>
          </a:p>
        </p:txBody>
      </p:sp>
      <p:sp>
        <p:nvSpPr>
          <p:cNvPr id="48" name="Text 45"/>
          <p:cNvSpPr txBox="1"/>
          <p:nvPr/>
        </p:nvSpPr>
        <p:spPr>
          <a:xfrm>
            <a:off x="390449" y="2036369"/>
            <a:ext cx="840334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스트리밍 UX</a:t>
            </a:r>
            <a:endParaRPr lang="en-US" sz="1000" dirty="0">
              <a:latin typeface="+mn-ea"/>
            </a:endParaRPr>
          </a:p>
        </p:txBody>
      </p:sp>
      <p:sp>
        <p:nvSpPr>
          <p:cNvPr id="49" name="Text 46"/>
          <p:cNvSpPr txBox="1"/>
          <p:nvPr/>
        </p:nvSpPr>
        <p:spPr>
          <a:xfrm>
            <a:off x="1810512" y="2036369"/>
            <a:ext cx="23646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First Token ≤400ms, TTFB ≤200ms</a:t>
            </a:r>
            <a:endParaRPr lang="en-US" sz="1000" dirty="0">
              <a:latin typeface="+mn-ea"/>
            </a:endParaRPr>
          </a:p>
        </p:txBody>
      </p:sp>
      <p:pic>
        <p:nvPicPr>
          <p:cNvPr id="50" name="Image 1" descr="preencoded.png"/>
          <p:cNvPicPr>
            <a:picLocks noChangeAspect="1"/>
          </p:cNvPicPr>
          <p:nvPr/>
        </p:nvPicPr>
        <p:blipFill>
          <a:blip r:embed="rId4"/>
          <a:srcRect t="-1554" b="-1554"/>
          <a:stretch/>
        </p:blipFill>
        <p:spPr>
          <a:xfrm>
            <a:off x="390449" y="2399386"/>
            <a:ext cx="161849" cy="133502"/>
          </a:xfrm>
          <a:prstGeom prst="rect">
            <a:avLst/>
          </a:prstGeom>
        </p:spPr>
      </p:pic>
      <p:sp>
        <p:nvSpPr>
          <p:cNvPr id="51" name="Text 47"/>
          <p:cNvSpPr txBox="1"/>
          <p:nvPr/>
        </p:nvSpPr>
        <p:spPr>
          <a:xfrm>
            <a:off x="629107" y="2392985"/>
            <a:ext cx="155448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latin typeface="+mn-ea"/>
                <a:cs typeface="ui-sans-serif" pitchFamily="34" charset="-120"/>
              </a:rPr>
              <a:t>2. Agent-Step Layer</a:t>
            </a:r>
            <a:endParaRPr lang="en-US" sz="1000" dirty="0">
              <a:latin typeface="+mn-ea"/>
            </a:endParaRPr>
          </a:p>
        </p:txBody>
      </p:sp>
      <p:sp>
        <p:nvSpPr>
          <p:cNvPr id="52" name="Text 48"/>
          <p:cNvSpPr txBox="1"/>
          <p:nvPr/>
        </p:nvSpPr>
        <p:spPr>
          <a:xfrm>
            <a:off x="390449" y="2749601"/>
            <a:ext cx="9171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라우팅 정확도</a:t>
            </a:r>
            <a:endParaRPr lang="en-US" sz="1000" dirty="0">
              <a:latin typeface="+mn-ea"/>
            </a:endParaRPr>
          </a:p>
        </p:txBody>
      </p:sp>
      <p:sp>
        <p:nvSpPr>
          <p:cNvPr id="53" name="Text 49"/>
          <p:cNvSpPr txBox="1"/>
          <p:nvPr/>
        </p:nvSpPr>
        <p:spPr>
          <a:xfrm>
            <a:off x="1810512" y="2749601"/>
            <a:ext cx="22594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문서/SQL/이미지 분류 정확도 ≥95%</a:t>
            </a:r>
            <a:endParaRPr lang="en-US" sz="1000" dirty="0">
              <a:latin typeface="+mn-ea"/>
            </a:endParaRPr>
          </a:p>
        </p:txBody>
      </p:sp>
      <p:sp>
        <p:nvSpPr>
          <p:cNvPr id="54" name="Text 50"/>
          <p:cNvSpPr txBox="1"/>
          <p:nvPr/>
        </p:nvSpPr>
        <p:spPr>
          <a:xfrm>
            <a:off x="390449" y="3105302"/>
            <a:ext cx="96469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툴 선택 정확도</a:t>
            </a:r>
            <a:endParaRPr lang="en-US" sz="1000" dirty="0">
              <a:latin typeface="+mn-ea"/>
            </a:endParaRPr>
          </a:p>
        </p:txBody>
      </p:sp>
      <p:sp>
        <p:nvSpPr>
          <p:cNvPr id="55" name="Text 51"/>
          <p:cNvSpPr txBox="1"/>
          <p:nvPr/>
        </p:nvSpPr>
        <p:spPr>
          <a:xfrm>
            <a:off x="1810512" y="3105302"/>
            <a:ext cx="165963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적절한 도구 선택률 ≥90%</a:t>
            </a:r>
            <a:endParaRPr lang="en-US" sz="1000" dirty="0">
              <a:latin typeface="+mn-ea"/>
            </a:endParaRPr>
          </a:p>
        </p:txBody>
      </p:sp>
      <p:sp>
        <p:nvSpPr>
          <p:cNvPr id="56" name="Text 52"/>
          <p:cNvSpPr txBox="1"/>
          <p:nvPr/>
        </p:nvSpPr>
        <p:spPr>
          <a:xfrm>
            <a:off x="390449" y="3461918"/>
            <a:ext cx="79278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재계획 빈도</a:t>
            </a:r>
            <a:endParaRPr lang="en-US" sz="1000" dirty="0">
              <a:latin typeface="+mn-ea"/>
            </a:endParaRPr>
          </a:p>
        </p:txBody>
      </p:sp>
      <p:sp>
        <p:nvSpPr>
          <p:cNvPr id="57" name="Text 53"/>
          <p:cNvSpPr txBox="1"/>
          <p:nvPr/>
        </p:nvSpPr>
        <p:spPr>
          <a:xfrm>
            <a:off x="1810512" y="3461918"/>
            <a:ext cx="128839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Plan 재수정률 ≤5%</a:t>
            </a:r>
            <a:endParaRPr lang="en-US" sz="1000" dirty="0">
              <a:latin typeface="+mn-ea"/>
            </a:endParaRPr>
          </a:p>
        </p:txBody>
      </p:sp>
      <p:pic>
        <p:nvPicPr>
          <p:cNvPr id="5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4049" y="1330452"/>
            <a:ext cx="133502" cy="133502"/>
          </a:xfrm>
          <a:prstGeom prst="rect">
            <a:avLst/>
          </a:prstGeom>
        </p:spPr>
      </p:pic>
      <p:sp>
        <p:nvSpPr>
          <p:cNvPr id="59" name="Text 54"/>
          <p:cNvSpPr txBox="1"/>
          <p:nvPr/>
        </p:nvSpPr>
        <p:spPr>
          <a:xfrm>
            <a:off x="6543446" y="1324051"/>
            <a:ext cx="161208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3. RAG Quality Layer</a:t>
            </a:r>
            <a:endParaRPr lang="en-US" sz="1000" dirty="0">
              <a:latin typeface="+mn-ea"/>
            </a:endParaRPr>
          </a:p>
        </p:txBody>
      </p:sp>
      <p:sp>
        <p:nvSpPr>
          <p:cNvPr id="60" name="Text 55"/>
          <p:cNvSpPr txBox="1"/>
          <p:nvPr/>
        </p:nvSpPr>
        <p:spPr>
          <a:xfrm>
            <a:off x="6334049" y="1680667"/>
            <a:ext cx="1107338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Retrieval Recall</a:t>
            </a:r>
            <a:endParaRPr lang="en-US" sz="1000" dirty="0">
              <a:latin typeface="+mn-ea"/>
            </a:endParaRPr>
          </a:p>
        </p:txBody>
      </p:sp>
      <p:sp>
        <p:nvSpPr>
          <p:cNvPr id="61" name="Text 56"/>
          <p:cNvSpPr txBox="1"/>
          <p:nvPr/>
        </p:nvSpPr>
        <p:spPr>
          <a:xfrm>
            <a:off x="8369503" y="1680667"/>
            <a:ext cx="153619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Recall@k ≥85% (k=5)</a:t>
            </a:r>
            <a:endParaRPr lang="en-US" sz="1000" dirty="0">
              <a:latin typeface="+mn-ea"/>
            </a:endParaRPr>
          </a:p>
        </p:txBody>
      </p:sp>
      <p:sp>
        <p:nvSpPr>
          <p:cNvPr id="62" name="Text 57"/>
          <p:cNvSpPr txBox="1"/>
          <p:nvPr/>
        </p:nvSpPr>
        <p:spPr>
          <a:xfrm>
            <a:off x="6334049" y="2036369"/>
            <a:ext cx="92628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Ranking 품질</a:t>
            </a:r>
            <a:endParaRPr lang="en-US" sz="1000" dirty="0">
              <a:latin typeface="+mn-ea"/>
            </a:endParaRPr>
          </a:p>
        </p:txBody>
      </p:sp>
      <p:sp>
        <p:nvSpPr>
          <p:cNvPr id="63" name="Text 58"/>
          <p:cNvSpPr txBox="1"/>
          <p:nvPr/>
        </p:nvSpPr>
        <p:spPr>
          <a:xfrm>
            <a:off x="8369503" y="2036369"/>
            <a:ext cx="1668780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MRR, nDCG, rerank gain</a:t>
            </a:r>
            <a:endParaRPr lang="en-US" sz="1000" dirty="0">
              <a:latin typeface="+mn-ea"/>
            </a:endParaRPr>
          </a:p>
        </p:txBody>
      </p:sp>
      <p:sp>
        <p:nvSpPr>
          <p:cNvPr id="64" name="Text 59"/>
          <p:cNvSpPr txBox="1"/>
          <p:nvPr/>
        </p:nvSpPr>
        <p:spPr>
          <a:xfrm>
            <a:off x="6334049" y="2392985"/>
            <a:ext cx="126918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Citation Coverage</a:t>
            </a:r>
            <a:endParaRPr lang="en-US" sz="1000" dirty="0">
              <a:latin typeface="+mn-ea"/>
            </a:endParaRPr>
          </a:p>
        </p:txBody>
      </p:sp>
      <p:sp>
        <p:nvSpPr>
          <p:cNvPr id="65" name="Text 60"/>
          <p:cNvSpPr txBox="1"/>
          <p:nvPr/>
        </p:nvSpPr>
        <p:spPr>
          <a:xfrm>
            <a:off x="8369503" y="2392985"/>
            <a:ext cx="18315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근거 문서 링크 포함률 ≥95%</a:t>
            </a:r>
            <a:endParaRPr lang="en-US" sz="1000" dirty="0">
              <a:latin typeface="+mn-ea"/>
            </a:endParaRPr>
          </a:p>
        </p:txBody>
      </p:sp>
      <p:pic>
        <p:nvPicPr>
          <p:cNvPr id="6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34049" y="2756002"/>
            <a:ext cx="133502" cy="133502"/>
          </a:xfrm>
          <a:prstGeom prst="rect">
            <a:avLst/>
          </a:prstGeom>
        </p:spPr>
      </p:pic>
      <p:sp>
        <p:nvSpPr>
          <p:cNvPr id="67" name="Text 61"/>
          <p:cNvSpPr txBox="1"/>
          <p:nvPr/>
        </p:nvSpPr>
        <p:spPr>
          <a:xfrm>
            <a:off x="6543446" y="2749601"/>
            <a:ext cx="18022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4. Safety &amp; Compliance</a:t>
            </a:r>
            <a:endParaRPr lang="en-US" sz="1000" dirty="0">
              <a:latin typeface="+mn-ea"/>
            </a:endParaRPr>
          </a:p>
        </p:txBody>
      </p:sp>
      <p:sp>
        <p:nvSpPr>
          <p:cNvPr id="68" name="Text 62"/>
          <p:cNvSpPr txBox="1"/>
          <p:nvPr/>
        </p:nvSpPr>
        <p:spPr>
          <a:xfrm>
            <a:off x="6334049" y="3105302"/>
            <a:ext cx="79278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정책 위반률</a:t>
            </a:r>
            <a:endParaRPr lang="en-US" sz="1000" dirty="0">
              <a:latin typeface="+mn-ea"/>
            </a:endParaRPr>
          </a:p>
        </p:txBody>
      </p:sp>
      <p:sp>
        <p:nvSpPr>
          <p:cNvPr id="69" name="Text 63"/>
          <p:cNvSpPr txBox="1"/>
          <p:nvPr/>
        </p:nvSpPr>
        <p:spPr>
          <a:xfrm>
            <a:off x="8369503" y="3105302"/>
            <a:ext cx="22594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허용되지 않은 콘텐츠 생성률 ≤0.1%</a:t>
            </a:r>
            <a:endParaRPr lang="en-US" sz="1000" dirty="0">
              <a:latin typeface="+mn-ea"/>
            </a:endParaRPr>
          </a:p>
        </p:txBody>
      </p:sp>
      <p:sp>
        <p:nvSpPr>
          <p:cNvPr id="70" name="Text 64"/>
          <p:cNvSpPr txBox="1"/>
          <p:nvPr/>
        </p:nvSpPr>
        <p:spPr>
          <a:xfrm>
            <a:off x="6334049" y="3461918"/>
            <a:ext cx="6885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PII 누출률</a:t>
            </a:r>
            <a:endParaRPr lang="en-US" sz="1000" dirty="0">
              <a:latin typeface="+mn-ea"/>
            </a:endParaRPr>
          </a:p>
        </p:txBody>
      </p:sp>
      <p:sp>
        <p:nvSpPr>
          <p:cNvPr id="71" name="Text 65"/>
          <p:cNvSpPr txBox="1"/>
          <p:nvPr/>
        </p:nvSpPr>
        <p:spPr>
          <a:xfrm>
            <a:off x="8369503" y="3461918"/>
            <a:ext cx="2288743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출력 PII 노출 0%, 로그 마스킹 100%</a:t>
            </a:r>
            <a:endParaRPr lang="en-US" sz="1000" dirty="0">
              <a:latin typeface="+mn-ea"/>
            </a:endParaRPr>
          </a:p>
        </p:txBody>
      </p:sp>
      <p:sp>
        <p:nvSpPr>
          <p:cNvPr id="72" name="Text 66"/>
          <p:cNvSpPr txBox="1"/>
          <p:nvPr/>
        </p:nvSpPr>
        <p:spPr>
          <a:xfrm>
            <a:off x="6334049" y="3817620"/>
            <a:ext cx="96469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권한 위반 시도</a:t>
            </a:r>
            <a:endParaRPr lang="en-US" sz="1000" dirty="0">
              <a:latin typeface="+mn-ea"/>
            </a:endParaRPr>
          </a:p>
        </p:txBody>
      </p:sp>
      <p:sp>
        <p:nvSpPr>
          <p:cNvPr id="73" name="Text 67"/>
          <p:cNvSpPr txBox="1"/>
          <p:nvPr/>
        </p:nvSpPr>
        <p:spPr>
          <a:xfrm>
            <a:off x="8369503" y="3817620"/>
            <a:ext cx="2069287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허용되지 않은 도구 호출 시도 0건</a:t>
            </a:r>
            <a:endParaRPr lang="en-US" sz="1000" dirty="0">
              <a:latin typeface="+mn-ea"/>
            </a:endParaRPr>
          </a:p>
        </p:txBody>
      </p:sp>
      <p:sp>
        <p:nvSpPr>
          <p:cNvPr id="74" name="Text 68"/>
          <p:cNvSpPr txBox="1"/>
          <p:nvPr/>
        </p:nvSpPr>
        <p:spPr>
          <a:xfrm>
            <a:off x="6334049" y="4174236"/>
            <a:ext cx="792785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ui-sans-serif" pitchFamily="34" charset="-120"/>
              </a:rPr>
              <a:t>승인 누락률</a:t>
            </a:r>
            <a:endParaRPr lang="en-US" sz="1000" dirty="0">
              <a:latin typeface="+mn-ea"/>
            </a:endParaRPr>
          </a:p>
        </p:txBody>
      </p:sp>
      <p:sp>
        <p:nvSpPr>
          <p:cNvPr id="75" name="Text 69"/>
          <p:cNvSpPr txBox="1"/>
          <p:nvPr/>
        </p:nvSpPr>
        <p:spPr>
          <a:xfrm>
            <a:off x="8369503" y="4174236"/>
            <a:ext cx="1964131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ui-sans-serif" pitchFamily="34" charset="-120"/>
              </a:rPr>
              <a:t>고위험 액션 HITL 승인 누락 0%</a:t>
            </a:r>
            <a:endParaRPr lang="en-US" sz="1000" dirty="0">
              <a:latin typeface="+mn-ea"/>
            </a:endParaRPr>
          </a:p>
        </p:txBody>
      </p:sp>
      <p:sp>
        <p:nvSpPr>
          <p:cNvPr id="76" name="Text 70"/>
          <p:cNvSpPr txBox="1"/>
          <p:nvPr/>
        </p:nvSpPr>
        <p:spPr>
          <a:xfrm>
            <a:off x="418795" y="6267298"/>
            <a:ext cx="808238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E40AF"/>
                </a:solidFill>
                <a:latin typeface="+mn-ea"/>
                <a:cs typeface="ui-sans-serif" pitchFamily="34" charset="-120"/>
              </a:rPr>
              <a:t>Trace-First 접근: 에이전트 단계별 추적을 통해 재현 가능한 평가 harness 구축. 온라인 A/B와 오프라인 회귀셋을 병행하여 회귀 탐지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5598" y="5212994"/>
            <a:ext cx="228600" cy="22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86654" y="5212994"/>
            <a:ext cx="228600" cy="22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4634" y="5212994"/>
            <a:ext cx="228600" cy="2286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3244291" y="1359713"/>
            <a:ext cx="6048756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아키텍처 특성으로 설계하는</a:t>
            </a:r>
            <a:endParaRPr 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939442" y="1816913"/>
            <a:ext cx="8658454" cy="562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End-to-End GenAI Multi-Agent 시스템</a:t>
            </a:r>
            <a:endParaRPr lang="en-US" sz="3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2"/>
          <p:cNvSpPr txBox="1"/>
          <p:nvPr/>
        </p:nvSpPr>
        <p:spPr>
          <a:xfrm>
            <a:off x="3370478" y="2759659"/>
            <a:ext cx="5629961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DBEA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Part 1) 아키텍처 특성: 정의–식별–측정/거버넌스–범위</a:t>
            </a:r>
            <a:endParaRPr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3"/>
          <p:cNvSpPr txBox="1"/>
          <p:nvPr/>
        </p:nvSpPr>
        <p:spPr>
          <a:xfrm>
            <a:off x="3986784" y="3140964"/>
            <a:ext cx="4391863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EDE9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Part 2) Multi-Agent E2E 적용 프레임워크</a:t>
            </a:r>
            <a:endParaRPr 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4"/>
          <p:cNvSpPr txBox="1"/>
          <p:nvPr/>
        </p:nvSpPr>
        <p:spPr>
          <a:xfrm>
            <a:off x="2546604" y="4159606"/>
            <a:ext cx="723473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EFF6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오늘은 "품질속성(quality attributes)"을 실제로 측정·운영 가능한 설계 언어로 바꾸는 방법과,</a:t>
            </a:r>
            <a:endParaRPr 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5"/>
          <p:cNvSpPr txBox="1"/>
          <p:nvPr/>
        </p:nvSpPr>
        <p:spPr>
          <a:xfrm>
            <a:off x="4027932" y="4438498"/>
            <a:ext cx="427207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dirty="0">
                <a:solidFill>
                  <a:srgbClr val="EFF6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이를 GenAI Multi-Agent에 적용하는 방법을 다룹니다.</a:t>
            </a:r>
            <a:endParaRPr 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6"/>
          <p:cNvSpPr txBox="1"/>
          <p:nvPr/>
        </p:nvSpPr>
        <p:spPr>
          <a:xfrm>
            <a:off x="4438498" y="5241341"/>
            <a:ext cx="10433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FDB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AI/ML 아키텍처</a:t>
            </a:r>
            <a:endParaRPr 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7"/>
          <p:cNvSpPr txBox="1"/>
          <p:nvPr/>
        </p:nvSpPr>
        <p:spPr>
          <a:xfrm>
            <a:off x="6029554" y="5241341"/>
            <a:ext cx="6720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FDB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성능 측정</a:t>
            </a:r>
            <a:endParaRPr 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8"/>
          <p:cNvSpPr txBox="1"/>
          <p:nvPr/>
        </p:nvSpPr>
        <p:spPr>
          <a:xfrm>
            <a:off x="7247534" y="5241341"/>
            <a:ext cx="9573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BFDBF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보안/거버넌스</a:t>
            </a:r>
            <a:endParaRPr 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525"/>
            <a:ext cx="12191695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571500" y="1324051"/>
            <a:ext cx="11048695" cy="19202"/>
          </a:xfrm>
          <a:prstGeom prst="rect">
            <a:avLst/>
          </a:prstGeom>
          <a:solidFill>
            <a:srgbClr val="E5E7EB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1571854"/>
            <a:ext cx="5372100" cy="2029054"/>
          </a:xfrm>
          <a:prstGeom prst="roundRect">
            <a:avLst>
              <a:gd name="adj" fmla="val 2539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-180" b="-180"/>
          <a:stretch/>
        </p:blipFill>
        <p:spPr>
          <a:xfrm>
            <a:off x="771754" y="1833372"/>
            <a:ext cx="190195" cy="152705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1037844" y="1772107"/>
            <a:ext cx="12051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자동화 게이트</a:t>
            </a:r>
            <a:endParaRPr lang="en-US" sz="1300" dirty="0">
              <a:latin typeface="+mn-ea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54" y="2162556"/>
            <a:ext cx="152705" cy="152705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71754" y="2476195"/>
            <a:ext cx="152705" cy="15270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rcRect t="-180" b="-180"/>
          <a:stretch/>
        </p:blipFill>
        <p:spPr>
          <a:xfrm>
            <a:off x="771754" y="2790749"/>
            <a:ext cx="95098" cy="152705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1754" y="3105302"/>
            <a:ext cx="152705" cy="152705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571500" y="3829507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rcRect t="-180" b="-180"/>
          <a:stretch/>
        </p:blipFill>
        <p:spPr>
          <a:xfrm>
            <a:off x="771754" y="4091026"/>
            <a:ext cx="190195" cy="152705"/>
          </a:xfrm>
          <a:prstGeom prst="rect">
            <a:avLst/>
          </a:prstGeom>
        </p:spPr>
      </p:pic>
      <p:sp>
        <p:nvSpPr>
          <p:cNvPr id="13" name="Text 5"/>
          <p:cNvSpPr txBox="1"/>
          <p:nvPr/>
        </p:nvSpPr>
        <p:spPr>
          <a:xfrm>
            <a:off x="1037844" y="4028846"/>
            <a:ext cx="1043330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GenAI 특화</a:t>
            </a:r>
            <a:endParaRPr lang="en-US" sz="1300" dirty="0">
              <a:latin typeface="+mn-ea"/>
            </a:endParaRPr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71754" y="4419295"/>
            <a:ext cx="152705" cy="152705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0"/>
          <a:srcRect t="-43" b="-43"/>
          <a:stretch/>
        </p:blipFill>
        <p:spPr>
          <a:xfrm>
            <a:off x="771754" y="4733849"/>
            <a:ext cx="133502" cy="152705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71754" y="5048402"/>
            <a:ext cx="152705" cy="152705"/>
          </a:xfrm>
          <a:prstGeom prst="rect">
            <a:avLst/>
          </a:prstGeom>
        </p:spPr>
      </p:pic>
      <p:sp>
        <p:nvSpPr>
          <p:cNvPr id="17" name="Shape 6"/>
          <p:cNvSpPr/>
          <p:nvPr/>
        </p:nvSpPr>
        <p:spPr>
          <a:xfrm>
            <a:off x="6248095" y="1571854"/>
            <a:ext cx="5372100" cy="1009498"/>
          </a:xfrm>
          <a:prstGeom prst="roundRect">
            <a:avLst>
              <a:gd name="adj" fmla="val 6836"/>
            </a:avLst>
          </a:prstGeom>
          <a:solidFill>
            <a:srgbClr val="EFF6FF"/>
          </a:solidFill>
          <a:ln/>
        </p:spPr>
      </p:sp>
      <p:sp>
        <p:nvSpPr>
          <p:cNvPr id="18" name="Shape 7"/>
          <p:cNvSpPr/>
          <p:nvPr/>
        </p:nvSpPr>
        <p:spPr>
          <a:xfrm>
            <a:off x="6248095" y="1571854"/>
            <a:ext cx="38405" cy="10094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9" name="Shape 8"/>
          <p:cNvSpPr/>
          <p:nvPr/>
        </p:nvSpPr>
        <p:spPr>
          <a:xfrm>
            <a:off x="6248095" y="277154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rcRect t="-43" b="-43"/>
          <a:stretch/>
        </p:blipFill>
        <p:spPr>
          <a:xfrm>
            <a:off x="6448349" y="3033979"/>
            <a:ext cx="133502" cy="152705"/>
          </a:xfrm>
          <a:prstGeom prst="rect">
            <a:avLst/>
          </a:prstGeom>
        </p:spPr>
      </p:pic>
      <p:sp>
        <p:nvSpPr>
          <p:cNvPr id="21" name="Text 9"/>
          <p:cNvSpPr txBox="1"/>
          <p:nvPr/>
        </p:nvSpPr>
        <p:spPr>
          <a:xfrm>
            <a:off x="6657746" y="2971800"/>
            <a:ext cx="137708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파이프라인 통합</a:t>
            </a:r>
            <a:endParaRPr lang="en-US" sz="1300" dirty="0">
              <a:latin typeface="+mn-ea"/>
            </a:endParaRPr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3"/>
          <a:srcRect t="-100" b="-100"/>
          <a:stretch/>
        </p:blipFill>
        <p:spPr>
          <a:xfrm>
            <a:off x="6448349" y="3362249"/>
            <a:ext cx="114300" cy="152705"/>
          </a:xfrm>
          <a:prstGeom prst="rect">
            <a:avLst/>
          </a:prstGeom>
        </p:spPr>
      </p:pic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48349" y="3676802"/>
            <a:ext cx="152705" cy="152705"/>
          </a:xfrm>
          <a:prstGeom prst="rect">
            <a:avLst/>
          </a:prstGeom>
        </p:spPr>
      </p:pic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6448349" y="3991356"/>
            <a:ext cx="152705" cy="152705"/>
          </a:xfrm>
          <a:prstGeom prst="rect">
            <a:avLst/>
          </a:prstGeom>
        </p:spPr>
      </p:pic>
      <p:sp>
        <p:nvSpPr>
          <p:cNvPr id="25" name="Shape 10"/>
          <p:cNvSpPr/>
          <p:nvPr/>
        </p:nvSpPr>
        <p:spPr>
          <a:xfrm>
            <a:off x="6248095" y="4677156"/>
            <a:ext cx="5372100" cy="1714500"/>
          </a:xfrm>
          <a:prstGeom prst="roundRect">
            <a:avLst>
              <a:gd name="adj" fmla="val 3556"/>
            </a:avLst>
          </a:prstGeom>
          <a:solidFill>
            <a:srgbClr val="F8FAFC"/>
          </a:solidFill>
          <a:ln w="12700">
            <a:solidFill>
              <a:srgbClr val="E5E7EB"/>
            </a:solidFill>
            <a:prstDash val="solid"/>
          </a:ln>
        </p:spPr>
      </p:sp>
      <p:pic>
        <p:nvPicPr>
          <p:cNvPr id="26" name="Image 13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448349" y="4938674"/>
            <a:ext cx="152705" cy="152705"/>
          </a:xfrm>
          <a:prstGeom prst="rect">
            <a:avLst/>
          </a:prstGeom>
        </p:spPr>
      </p:pic>
      <p:sp>
        <p:nvSpPr>
          <p:cNvPr id="27" name="Text 11"/>
          <p:cNvSpPr txBox="1"/>
          <p:nvPr/>
        </p:nvSpPr>
        <p:spPr>
          <a:xfrm>
            <a:off x="6676949" y="4876495"/>
            <a:ext cx="8622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도구 연동</a:t>
            </a:r>
            <a:endParaRPr lang="en-US" sz="1300" dirty="0">
              <a:latin typeface="+mn-ea"/>
            </a:endParaRPr>
          </a:p>
        </p:txBody>
      </p:sp>
      <p:pic>
        <p:nvPicPr>
          <p:cNvPr id="28" name="Image 1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48349" y="5266944"/>
            <a:ext cx="152705" cy="152705"/>
          </a:xfrm>
          <a:prstGeom prst="rect">
            <a:avLst/>
          </a:prstGeom>
        </p:spPr>
      </p:pic>
      <p:pic>
        <p:nvPicPr>
          <p:cNvPr id="29" name="Image 15" descr="preencoded.png"/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6448349" y="5581498"/>
            <a:ext cx="152705" cy="152705"/>
          </a:xfrm>
          <a:prstGeom prst="rect">
            <a:avLst/>
          </a:prstGeom>
        </p:spPr>
      </p:pic>
      <p:pic>
        <p:nvPicPr>
          <p:cNvPr id="30" name="Image 16" descr="preencoded.png"/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6448349" y="5896051"/>
            <a:ext cx="152705" cy="152705"/>
          </a:xfrm>
          <a:prstGeom prst="rect">
            <a:avLst/>
          </a:prstGeom>
        </p:spPr>
      </p:pic>
      <p:sp>
        <p:nvSpPr>
          <p:cNvPr id="31" name="Text 12"/>
          <p:cNvSpPr txBox="1"/>
          <p:nvPr/>
        </p:nvSpPr>
        <p:spPr>
          <a:xfrm>
            <a:off x="571500" y="390449"/>
            <a:ext cx="6029554" cy="428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1F2937"/>
                </a:solidFill>
                <a:latin typeface="+mn-ea"/>
                <a:cs typeface="Poppins" pitchFamily="34" charset="-120"/>
              </a:rPr>
              <a:t>배포 파이프라인에 Fitness Function 통합</a:t>
            </a:r>
            <a:endParaRPr lang="en-US" sz="2400" dirty="0">
              <a:latin typeface="+mn-ea"/>
            </a:endParaRPr>
          </a:p>
        </p:txBody>
      </p:sp>
      <p:sp>
        <p:nvSpPr>
          <p:cNvPr id="32" name="Text 13"/>
          <p:cNvSpPr txBox="1"/>
          <p:nvPr/>
        </p:nvSpPr>
        <p:spPr>
          <a:xfrm>
            <a:off x="571500" y="923544"/>
            <a:ext cx="3376879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6B7280"/>
                </a:solidFill>
                <a:latin typeface="+mn-ea"/>
                <a:cs typeface="Poppins" pitchFamily="34" charset="-120"/>
              </a:rPr>
              <a:t>GenAI Multi-Agent 시스템의 품질 게이트</a:t>
            </a:r>
            <a:endParaRPr lang="en-US" sz="1300" dirty="0">
              <a:latin typeface="+mn-ea"/>
            </a:endParaRPr>
          </a:p>
        </p:txBody>
      </p:sp>
      <p:sp>
        <p:nvSpPr>
          <p:cNvPr id="33" name="Text 14"/>
          <p:cNvSpPr txBox="1"/>
          <p:nvPr/>
        </p:nvSpPr>
        <p:spPr>
          <a:xfrm>
            <a:off x="1037844" y="21433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회귀 평가</a:t>
            </a:r>
            <a:endParaRPr lang="en-US" sz="1000" dirty="0">
              <a:latin typeface="+mn-ea"/>
            </a:endParaRPr>
          </a:p>
        </p:txBody>
      </p:sp>
      <p:sp>
        <p:nvSpPr>
          <p:cNvPr id="34" name="Text 15"/>
          <p:cNvSpPr txBox="1"/>
          <p:nvPr/>
        </p:nvSpPr>
        <p:spPr>
          <a:xfrm>
            <a:off x="1600200" y="2143354"/>
            <a:ext cx="19485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이전 모델 대비 성능 저하 감지</a:t>
            </a:r>
            <a:endParaRPr lang="en-US" sz="1000" dirty="0">
              <a:latin typeface="+mn-ea"/>
            </a:endParaRPr>
          </a:p>
        </p:txBody>
      </p:sp>
      <p:sp>
        <p:nvSpPr>
          <p:cNvPr id="35" name="Text 16"/>
          <p:cNvSpPr txBox="1"/>
          <p:nvPr/>
        </p:nvSpPr>
        <p:spPr>
          <a:xfrm>
            <a:off x="1037844" y="2457907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안전 테스트</a:t>
            </a:r>
            <a:endParaRPr lang="en-US" sz="1000" dirty="0">
              <a:latin typeface="+mn-ea"/>
            </a:endParaRPr>
          </a:p>
        </p:txBody>
      </p:sp>
      <p:sp>
        <p:nvSpPr>
          <p:cNvPr id="36" name="Text 17"/>
          <p:cNvSpPr txBox="1"/>
          <p:nvPr/>
        </p:nvSpPr>
        <p:spPr>
          <a:xfrm>
            <a:off x="1733702" y="2457907"/>
            <a:ext cx="29864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prompt injection, data exfiltration 시도 차단</a:t>
            </a:r>
            <a:endParaRPr lang="en-US" sz="1000" dirty="0">
              <a:latin typeface="+mn-ea"/>
            </a:endParaRPr>
          </a:p>
        </p:txBody>
      </p:sp>
      <p:sp>
        <p:nvSpPr>
          <p:cNvPr id="37" name="Text 18"/>
          <p:cNvSpPr txBox="1"/>
          <p:nvPr/>
        </p:nvSpPr>
        <p:spPr>
          <a:xfrm>
            <a:off x="981151" y="2771546"/>
            <a:ext cx="9957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비용/지연 예산</a:t>
            </a:r>
            <a:endParaRPr lang="en-US" sz="1000" dirty="0">
              <a:latin typeface="+mn-ea"/>
            </a:endParaRPr>
          </a:p>
        </p:txBody>
      </p:sp>
      <p:sp>
        <p:nvSpPr>
          <p:cNvPr id="38" name="Text 19"/>
          <p:cNvSpPr txBox="1"/>
          <p:nvPr/>
        </p:nvSpPr>
        <p:spPr>
          <a:xfrm>
            <a:off x="1869948" y="2771546"/>
            <a:ext cx="23957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요청당 평균 비용, p95 지연 시간 상한</a:t>
            </a:r>
            <a:endParaRPr lang="en-US" sz="1000" dirty="0">
              <a:latin typeface="+mn-ea"/>
            </a:endParaRPr>
          </a:p>
        </p:txBody>
      </p:sp>
      <p:sp>
        <p:nvSpPr>
          <p:cNvPr id="39" name="Text 20"/>
          <p:cNvSpPr txBox="1"/>
          <p:nvPr/>
        </p:nvSpPr>
        <p:spPr>
          <a:xfrm>
            <a:off x="1037844" y="3086100"/>
            <a:ext cx="10049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MCP 권한 검사</a:t>
            </a:r>
            <a:endParaRPr lang="en-US" sz="1000" dirty="0">
              <a:latin typeface="+mn-ea"/>
            </a:endParaRPr>
          </a:p>
        </p:txBody>
      </p:sp>
      <p:sp>
        <p:nvSpPr>
          <p:cNvPr id="40" name="Text 21"/>
          <p:cNvSpPr txBox="1"/>
          <p:nvPr/>
        </p:nvSpPr>
        <p:spPr>
          <a:xfrm>
            <a:off x="1935785" y="3086100"/>
            <a:ext cx="23865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도구 호출 스코프, OAuth 리소스 정책</a:t>
            </a:r>
            <a:endParaRPr lang="en-US" sz="1000" dirty="0">
              <a:latin typeface="+mn-ea"/>
            </a:endParaRPr>
          </a:p>
        </p:txBody>
      </p:sp>
      <p:sp>
        <p:nvSpPr>
          <p:cNvPr id="41" name="Text 22"/>
          <p:cNvSpPr txBox="1"/>
          <p:nvPr/>
        </p:nvSpPr>
        <p:spPr>
          <a:xfrm>
            <a:off x="1037844" y="4401007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모델 회귀</a:t>
            </a:r>
            <a:endParaRPr lang="en-US" sz="1000" dirty="0">
              <a:latin typeface="+mn-ea"/>
            </a:endParaRPr>
          </a:p>
        </p:txBody>
      </p:sp>
      <p:sp>
        <p:nvSpPr>
          <p:cNvPr id="42" name="Text 23"/>
          <p:cNvSpPr txBox="1"/>
          <p:nvPr/>
        </p:nvSpPr>
        <p:spPr>
          <a:xfrm>
            <a:off x="1600200" y="4401007"/>
            <a:ext cx="30623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동일 프롬프트에 대한 답변 일치성 &lt; 95% 시 차단</a:t>
            </a:r>
            <a:endParaRPr lang="en-US" sz="1000" dirty="0">
              <a:latin typeface="+mn-ea"/>
            </a:endParaRPr>
          </a:p>
        </p:txBody>
      </p:sp>
      <p:sp>
        <p:nvSpPr>
          <p:cNvPr id="43" name="Text 24"/>
          <p:cNvSpPr txBox="1"/>
          <p:nvPr/>
        </p:nvSpPr>
        <p:spPr>
          <a:xfrm>
            <a:off x="1019556" y="4714646"/>
            <a:ext cx="10625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프롬프트 필터링</a:t>
            </a:r>
            <a:endParaRPr lang="en-US" sz="1000" dirty="0">
              <a:latin typeface="+mn-ea"/>
            </a:endParaRPr>
          </a:p>
        </p:txBody>
      </p:sp>
      <p:sp>
        <p:nvSpPr>
          <p:cNvPr id="44" name="Text 25"/>
          <p:cNvSpPr txBox="1"/>
          <p:nvPr/>
        </p:nvSpPr>
        <p:spPr>
          <a:xfrm>
            <a:off x="1980590" y="4714646"/>
            <a:ext cx="22439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악성 프롬프트 패턴 탐지, 자동 차단</a:t>
            </a:r>
            <a:endParaRPr lang="en-US" sz="1000" dirty="0">
              <a:latin typeface="+mn-ea"/>
            </a:endParaRPr>
          </a:p>
        </p:txBody>
      </p:sp>
      <p:sp>
        <p:nvSpPr>
          <p:cNvPr id="45" name="Text 26"/>
          <p:cNvSpPr txBox="1"/>
          <p:nvPr/>
        </p:nvSpPr>
        <p:spPr>
          <a:xfrm>
            <a:off x="1037844" y="5029200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토큰 예산</a:t>
            </a:r>
            <a:endParaRPr lang="en-US" sz="1000" dirty="0">
              <a:latin typeface="+mn-ea"/>
            </a:endParaRPr>
          </a:p>
        </p:txBody>
      </p:sp>
      <p:sp>
        <p:nvSpPr>
          <p:cNvPr id="46" name="Text 27"/>
          <p:cNvSpPr txBox="1"/>
          <p:nvPr/>
        </p:nvSpPr>
        <p:spPr>
          <a:xfrm>
            <a:off x="1600200" y="5029200"/>
            <a:ext cx="31107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입력+출력 토큰 합산, 예산 초과 시 degrade 모드</a:t>
            </a:r>
            <a:endParaRPr lang="en-US" sz="1000" dirty="0">
              <a:latin typeface="+mn-ea"/>
            </a:endParaRPr>
          </a:p>
        </p:txBody>
      </p:sp>
      <p:sp>
        <p:nvSpPr>
          <p:cNvPr id="47" name="Text 28"/>
          <p:cNvSpPr txBox="1"/>
          <p:nvPr/>
        </p:nvSpPr>
        <p:spPr>
          <a:xfrm>
            <a:off x="6439205" y="1723644"/>
            <a:ext cx="76261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핵심 원칙</a:t>
            </a:r>
            <a:endParaRPr lang="en-US" sz="1200" dirty="0">
              <a:latin typeface="+mn-ea"/>
            </a:endParaRPr>
          </a:p>
        </p:txBody>
      </p:sp>
      <p:sp>
        <p:nvSpPr>
          <p:cNvPr id="48" name="Text 29"/>
          <p:cNvSpPr txBox="1"/>
          <p:nvPr/>
        </p:nvSpPr>
        <p:spPr>
          <a:xfrm>
            <a:off x="6439205" y="2029054"/>
            <a:ext cx="4977079" cy="3913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E40AF"/>
                </a:solidFill>
                <a:latin typeface="+mn-ea"/>
                <a:cs typeface="Poppins" pitchFamily="34" charset="-120"/>
              </a:rPr>
              <a:t>실패 시 즉시 차단, 롤백, 샌드박스 실험으로 피해를 최소화합니다. 빠른 실패가 빠른 복구를 만듭니다.</a:t>
            </a:r>
            <a:endParaRPr lang="en-US" sz="1000" dirty="0">
              <a:latin typeface="+mn-ea"/>
            </a:endParaRPr>
          </a:p>
        </p:txBody>
      </p:sp>
      <p:sp>
        <p:nvSpPr>
          <p:cNvPr id="49" name="Text 30"/>
          <p:cNvSpPr txBox="1"/>
          <p:nvPr/>
        </p:nvSpPr>
        <p:spPr>
          <a:xfrm>
            <a:off x="6676949" y="3343046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빌드 단계</a:t>
            </a:r>
            <a:endParaRPr lang="en-US" sz="1000" dirty="0">
              <a:latin typeface="+mn-ea"/>
            </a:endParaRPr>
          </a:p>
        </p:txBody>
      </p:sp>
      <p:sp>
        <p:nvSpPr>
          <p:cNvPr id="50" name="Text 31"/>
          <p:cNvSpPr txBox="1"/>
          <p:nvPr/>
        </p:nvSpPr>
        <p:spPr>
          <a:xfrm>
            <a:off x="7238390" y="3343046"/>
            <a:ext cx="22622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단위 테스트, 정적 분석, 무결성 검증</a:t>
            </a:r>
            <a:endParaRPr lang="en-US" sz="1000" dirty="0">
              <a:latin typeface="+mn-ea"/>
            </a:endParaRPr>
          </a:p>
        </p:txBody>
      </p:sp>
      <p:sp>
        <p:nvSpPr>
          <p:cNvPr id="51" name="Text 32"/>
          <p:cNvSpPr txBox="1"/>
          <p:nvPr/>
        </p:nvSpPr>
        <p:spPr>
          <a:xfrm>
            <a:off x="6715354" y="3657600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배포 단계</a:t>
            </a:r>
            <a:endParaRPr lang="en-US" sz="1000" dirty="0">
              <a:latin typeface="+mn-ea"/>
            </a:endParaRPr>
          </a:p>
        </p:txBody>
      </p:sp>
      <p:sp>
        <p:nvSpPr>
          <p:cNvPr id="52" name="Text 33"/>
          <p:cNvSpPr txBox="1"/>
          <p:nvPr/>
        </p:nvSpPr>
        <p:spPr>
          <a:xfrm>
            <a:off x="7276795" y="3657600"/>
            <a:ext cx="23673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카나리아/블루그린, 자동 롤백 트리거</a:t>
            </a:r>
            <a:endParaRPr lang="en-US" sz="1000" dirty="0">
              <a:latin typeface="+mn-ea"/>
            </a:endParaRPr>
          </a:p>
        </p:txBody>
      </p:sp>
      <p:sp>
        <p:nvSpPr>
          <p:cNvPr id="53" name="Text 34"/>
          <p:cNvSpPr txBox="1"/>
          <p:nvPr/>
        </p:nvSpPr>
        <p:spPr>
          <a:xfrm>
            <a:off x="6715354" y="3972154"/>
            <a:ext cx="6620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운영 단계</a:t>
            </a:r>
            <a:endParaRPr lang="en-US" sz="1000" dirty="0">
              <a:latin typeface="+mn-ea"/>
            </a:endParaRPr>
          </a:p>
        </p:txBody>
      </p:sp>
      <p:sp>
        <p:nvSpPr>
          <p:cNvPr id="54" name="Text 35"/>
          <p:cNvSpPr txBox="1"/>
          <p:nvPr/>
        </p:nvSpPr>
        <p:spPr>
          <a:xfrm>
            <a:off x="7276795" y="3972154"/>
            <a:ext cx="227228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실시간 SLI 모니터링, 이상 탐지 알림</a:t>
            </a:r>
            <a:endParaRPr lang="en-US" sz="1000" dirty="0">
              <a:latin typeface="+mn-ea"/>
            </a:endParaRPr>
          </a:p>
        </p:txBody>
      </p:sp>
      <p:sp>
        <p:nvSpPr>
          <p:cNvPr id="55" name="Text 36"/>
          <p:cNvSpPr txBox="1"/>
          <p:nvPr/>
        </p:nvSpPr>
        <p:spPr>
          <a:xfrm>
            <a:off x="6715354" y="5248656"/>
            <a:ext cx="7104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MCP 검증</a:t>
            </a:r>
            <a:endParaRPr lang="en-US" sz="1000" dirty="0">
              <a:latin typeface="+mn-ea"/>
            </a:endParaRPr>
          </a:p>
        </p:txBody>
      </p:sp>
      <p:sp>
        <p:nvSpPr>
          <p:cNvPr id="56" name="Text 37"/>
          <p:cNvSpPr txBox="1"/>
          <p:nvPr/>
        </p:nvSpPr>
        <p:spPr>
          <a:xfrm>
            <a:off x="7317029" y="5248656"/>
            <a:ext cx="24057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스키마 기반 자동 생성, 권한 정책 매핑</a:t>
            </a:r>
            <a:endParaRPr lang="en-US" sz="1000" dirty="0">
              <a:latin typeface="+mn-ea"/>
            </a:endParaRPr>
          </a:p>
        </p:txBody>
      </p:sp>
      <p:sp>
        <p:nvSpPr>
          <p:cNvPr id="57" name="Text 38"/>
          <p:cNvSpPr txBox="1"/>
          <p:nvPr/>
        </p:nvSpPr>
        <p:spPr>
          <a:xfrm>
            <a:off x="6715354" y="5562295"/>
            <a:ext cx="92903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취약점 스캐닝</a:t>
            </a:r>
            <a:endParaRPr lang="en-US" sz="1000" dirty="0">
              <a:latin typeface="+mn-ea"/>
            </a:endParaRPr>
          </a:p>
        </p:txBody>
      </p:sp>
      <p:sp>
        <p:nvSpPr>
          <p:cNvPr id="58" name="Text 39"/>
          <p:cNvSpPr txBox="1"/>
          <p:nvPr/>
        </p:nvSpPr>
        <p:spPr>
          <a:xfrm>
            <a:off x="7543800" y="5562295"/>
            <a:ext cx="22338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OWASP ZAP, Snyk, Checkov 통합</a:t>
            </a:r>
            <a:endParaRPr lang="en-US" sz="1000" dirty="0">
              <a:latin typeface="+mn-ea"/>
            </a:endParaRPr>
          </a:p>
        </p:txBody>
      </p:sp>
      <p:sp>
        <p:nvSpPr>
          <p:cNvPr id="59" name="Text 40"/>
          <p:cNvSpPr txBox="1"/>
          <p:nvPr/>
        </p:nvSpPr>
        <p:spPr>
          <a:xfrm>
            <a:off x="6715354" y="5876849"/>
            <a:ext cx="7955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메트릭 수집</a:t>
            </a:r>
            <a:endParaRPr lang="en-US" sz="1000" dirty="0">
              <a:latin typeface="+mn-ea"/>
            </a:endParaRPr>
          </a:p>
        </p:txBody>
      </p:sp>
      <p:sp>
        <p:nvSpPr>
          <p:cNvPr id="60" name="Text 41"/>
          <p:cNvSpPr txBox="1"/>
          <p:nvPr/>
        </p:nvSpPr>
        <p:spPr>
          <a:xfrm>
            <a:off x="7410298" y="5876849"/>
            <a:ext cx="267187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Poppins" pitchFamily="34" charset="-120"/>
              </a:rPr>
              <a:t>: Prometheus, Grafana, OpenTelemetry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609905" y="1719072"/>
            <a:ext cx="10972800" cy="2771546"/>
          </a:xfrm>
          <a:prstGeom prst="roundRect">
            <a:avLst>
              <a:gd name="adj" fmla="val 907"/>
            </a:avLst>
          </a:prstGeom>
          <a:solidFill>
            <a:srgbClr val="E5E7EB"/>
          </a:solidFill>
          <a:ln/>
        </p:spPr>
      </p:sp>
      <p:sp>
        <p:nvSpPr>
          <p:cNvPr id="4" name="Shape 2"/>
          <p:cNvSpPr/>
          <p:nvPr/>
        </p:nvSpPr>
        <p:spPr>
          <a:xfrm>
            <a:off x="609905" y="1719072"/>
            <a:ext cx="1904695" cy="457200"/>
          </a:xfrm>
          <a:prstGeom prst="rect">
            <a:avLst/>
          </a:prstGeom>
          <a:solidFill>
            <a:srgbClr val="F3F4F6"/>
          </a:solidFill>
          <a:ln/>
        </p:spPr>
      </p:sp>
      <p:sp>
        <p:nvSpPr>
          <p:cNvPr id="5" name="Shape 3"/>
          <p:cNvSpPr/>
          <p:nvPr/>
        </p:nvSpPr>
        <p:spPr>
          <a:xfrm>
            <a:off x="2523744" y="1719072"/>
            <a:ext cx="2257654" cy="457200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3442716" y="1833372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개발팀</a:t>
            </a:r>
            <a:endParaRPr lang="en-US" sz="1200" dirty="0">
              <a:latin typeface="+mn-ea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91456" y="1719072"/>
            <a:ext cx="2257654" cy="457200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5607101" y="1833372"/>
            <a:ext cx="7434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운영/SRE</a:t>
            </a:r>
            <a:endParaRPr lang="en-US" sz="1200" dirty="0">
              <a:latin typeface="+mn-ea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058254" y="1719072"/>
            <a:ext cx="2257654" cy="457200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0" name="Text 8"/>
          <p:cNvSpPr txBox="1"/>
          <p:nvPr/>
        </p:nvSpPr>
        <p:spPr>
          <a:xfrm>
            <a:off x="7976311" y="1833372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보안팀</a:t>
            </a:r>
            <a:endParaRPr lang="en-US" sz="1200" dirty="0">
              <a:latin typeface="+mn-ea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325051" y="1719072"/>
            <a:ext cx="2257654" cy="457200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12" name="Text 10"/>
          <p:cNvSpPr txBox="1"/>
          <p:nvPr/>
        </p:nvSpPr>
        <p:spPr>
          <a:xfrm>
            <a:off x="9862718" y="1833372"/>
            <a:ext cx="1305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법무/컴플라이언스</a:t>
            </a:r>
            <a:endParaRPr lang="en-US" sz="12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905" y="2186330"/>
            <a:ext cx="1904695" cy="76169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4" name="Text 12"/>
          <p:cNvSpPr txBox="1"/>
          <p:nvPr/>
        </p:nvSpPr>
        <p:spPr>
          <a:xfrm>
            <a:off x="1121054" y="2452421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E2E Latency</a:t>
            </a:r>
            <a:endParaRPr lang="en-US" sz="12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523744" y="218633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4791456" y="218633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58254" y="218633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9325051" y="218633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609905" y="2957170"/>
            <a:ext cx="1904695" cy="76169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0" name="Text 18"/>
          <p:cNvSpPr txBox="1"/>
          <p:nvPr/>
        </p:nvSpPr>
        <p:spPr>
          <a:xfrm>
            <a:off x="1295705" y="3224174"/>
            <a:ext cx="6574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Privacy</a:t>
            </a:r>
            <a:endParaRPr lang="en-US" sz="1200" dirty="0">
              <a:latin typeface="+mn-ea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2523744" y="295717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4791456" y="295717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058254" y="295717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Shape 22"/>
          <p:cNvSpPr/>
          <p:nvPr/>
        </p:nvSpPr>
        <p:spPr>
          <a:xfrm>
            <a:off x="9325051" y="2957170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23"/>
          <p:cNvSpPr/>
          <p:nvPr/>
        </p:nvSpPr>
        <p:spPr>
          <a:xfrm>
            <a:off x="609905" y="3728923"/>
            <a:ext cx="1904695" cy="76169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6" name="Text 24"/>
          <p:cNvSpPr txBox="1"/>
          <p:nvPr/>
        </p:nvSpPr>
        <p:spPr>
          <a:xfrm>
            <a:off x="1154887" y="3995928"/>
            <a:ext cx="933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Tool Safety</a:t>
            </a:r>
            <a:endParaRPr lang="en-US" sz="1200" dirty="0">
              <a:latin typeface="+mn-ea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2523744" y="3728923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4791456" y="3728923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7058254" y="3728923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0" name="Shape 28"/>
          <p:cNvSpPr/>
          <p:nvPr/>
        </p:nvSpPr>
        <p:spPr>
          <a:xfrm>
            <a:off x="9325051" y="3728923"/>
            <a:ext cx="2257654" cy="76169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1" name="Shape 29"/>
          <p:cNvSpPr/>
          <p:nvPr/>
        </p:nvSpPr>
        <p:spPr>
          <a:xfrm>
            <a:off x="2870302" y="4719218"/>
            <a:ext cx="190195" cy="190195"/>
          </a:xfrm>
          <a:prstGeom prst="roundRect">
            <a:avLst>
              <a:gd name="adj" fmla="val 96154"/>
            </a:avLst>
          </a:prstGeom>
          <a:solidFill>
            <a:srgbClr val="DC2626"/>
          </a:solidFill>
          <a:ln/>
        </p:spPr>
      </p:sp>
      <p:sp>
        <p:nvSpPr>
          <p:cNvPr id="32" name="Text 30"/>
          <p:cNvSpPr txBox="1"/>
          <p:nvPr/>
        </p:nvSpPr>
        <p:spPr>
          <a:xfrm>
            <a:off x="2926994" y="4719218"/>
            <a:ext cx="171907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R</a:t>
            </a:r>
            <a:endParaRPr lang="en-US" sz="900" dirty="0">
              <a:latin typeface="+mn-ea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723790" y="4719218"/>
            <a:ext cx="190195" cy="190195"/>
          </a:xfrm>
          <a:prstGeom prst="roundRect">
            <a:avLst>
              <a:gd name="adj" fmla="val 96154"/>
            </a:avLst>
          </a:prstGeom>
          <a:solidFill>
            <a:srgbClr val="2563EB"/>
          </a:solidFill>
          <a:ln/>
        </p:spPr>
      </p:sp>
      <p:sp>
        <p:nvSpPr>
          <p:cNvPr id="34" name="Text 32"/>
          <p:cNvSpPr txBox="1"/>
          <p:nvPr/>
        </p:nvSpPr>
        <p:spPr>
          <a:xfrm>
            <a:off x="4783226" y="4719218"/>
            <a:ext cx="162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A</a:t>
            </a:r>
            <a:endParaRPr lang="en-US" sz="900" dirty="0">
              <a:latin typeface="+mn-ea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606540" y="4719218"/>
            <a:ext cx="190195" cy="190195"/>
          </a:xfrm>
          <a:prstGeom prst="roundRect">
            <a:avLst>
              <a:gd name="adj" fmla="val 96154"/>
            </a:avLst>
          </a:prstGeom>
          <a:solidFill>
            <a:srgbClr val="059669"/>
          </a:solidFill>
          <a:ln/>
        </p:spPr>
      </p:sp>
      <p:sp>
        <p:nvSpPr>
          <p:cNvPr id="36" name="Text 34"/>
          <p:cNvSpPr txBox="1"/>
          <p:nvPr/>
        </p:nvSpPr>
        <p:spPr>
          <a:xfrm>
            <a:off x="6665062" y="4719218"/>
            <a:ext cx="162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C</a:t>
            </a:r>
            <a:endParaRPr lang="en-US" sz="900" dirty="0">
              <a:latin typeface="+mn-ea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8107985" y="4719218"/>
            <a:ext cx="190195" cy="190195"/>
          </a:xfrm>
          <a:prstGeom prst="roundRect">
            <a:avLst>
              <a:gd name="adj" fmla="val 96154"/>
            </a:avLst>
          </a:prstGeom>
          <a:solidFill>
            <a:srgbClr val="6B7280"/>
          </a:solidFill>
          <a:ln/>
        </p:spPr>
      </p:sp>
      <p:sp>
        <p:nvSpPr>
          <p:cNvPr id="38" name="Text 36"/>
          <p:cNvSpPr txBox="1"/>
          <p:nvPr/>
        </p:nvSpPr>
        <p:spPr>
          <a:xfrm>
            <a:off x="8184794" y="4719218"/>
            <a:ext cx="12435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I</a:t>
            </a:r>
            <a:endParaRPr lang="en-US" sz="900" dirty="0">
              <a:latin typeface="+mn-ea"/>
            </a:endParaRPr>
          </a:p>
        </p:txBody>
      </p:sp>
      <p:sp>
        <p:nvSpPr>
          <p:cNvPr id="39" name="Text 37"/>
          <p:cNvSpPr txBox="1"/>
          <p:nvPr/>
        </p:nvSpPr>
        <p:spPr>
          <a:xfrm>
            <a:off x="3245206" y="1110082"/>
            <a:ext cx="591982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Frontend → Backend E2E 책임 경계 (RACI)</a:t>
            </a:r>
            <a:endParaRPr lang="en-US" sz="2200" dirty="0">
              <a:latin typeface="+mn-ea"/>
            </a:endParaRPr>
          </a:p>
        </p:txBody>
      </p:sp>
      <p:sp>
        <p:nvSpPr>
          <p:cNvPr id="40" name="Text 38"/>
          <p:cNvSpPr txBox="1"/>
          <p:nvPr/>
        </p:nvSpPr>
        <p:spPr>
          <a:xfrm>
            <a:off x="3069641" y="2452421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R</a:t>
            </a:r>
            <a:endParaRPr lang="en-US" sz="1200" dirty="0">
              <a:latin typeface="+mn-ea"/>
            </a:endParaRPr>
          </a:p>
        </p:txBody>
      </p:sp>
      <p:sp>
        <p:nvSpPr>
          <p:cNvPr id="41" name="Text 39"/>
          <p:cNvSpPr txBox="1"/>
          <p:nvPr/>
        </p:nvSpPr>
        <p:spPr>
          <a:xfrm>
            <a:off x="3171139" y="2471623"/>
            <a:ext cx="11676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Orchestrator 구현</a:t>
            </a:r>
            <a:endParaRPr lang="en-US" sz="1000" dirty="0">
              <a:latin typeface="+mn-ea"/>
            </a:endParaRPr>
          </a:p>
        </p:txBody>
      </p:sp>
      <p:sp>
        <p:nvSpPr>
          <p:cNvPr id="42" name="Text 40"/>
          <p:cNvSpPr txBox="1"/>
          <p:nvPr/>
        </p:nvSpPr>
        <p:spPr>
          <a:xfrm>
            <a:off x="5484571" y="2452421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563EB"/>
                </a:solidFill>
                <a:latin typeface="+mn-ea"/>
                <a:cs typeface="Noto Sans KR" pitchFamily="34" charset="-120"/>
              </a:rPr>
              <a:t>A</a:t>
            </a:r>
            <a:endParaRPr lang="en-US" sz="1200" dirty="0">
              <a:latin typeface="+mn-ea"/>
            </a:endParaRPr>
          </a:p>
        </p:txBody>
      </p:sp>
      <p:sp>
        <p:nvSpPr>
          <p:cNvPr id="43" name="Text 41"/>
          <p:cNvSpPr txBox="1"/>
          <p:nvPr/>
        </p:nvSpPr>
        <p:spPr>
          <a:xfrm>
            <a:off x="5580583" y="2471623"/>
            <a:ext cx="881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SLO 모니터링</a:t>
            </a:r>
            <a:endParaRPr lang="en-US" sz="1000" dirty="0">
              <a:latin typeface="+mn-ea"/>
            </a:endParaRPr>
          </a:p>
        </p:txBody>
      </p:sp>
      <p:sp>
        <p:nvSpPr>
          <p:cNvPr id="44" name="Text 42"/>
          <p:cNvSpPr txBox="1"/>
          <p:nvPr/>
        </p:nvSpPr>
        <p:spPr>
          <a:xfrm>
            <a:off x="7873898" y="2452421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C</a:t>
            </a:r>
            <a:endParaRPr lang="en-US" sz="1200" dirty="0">
              <a:latin typeface="+mn-ea"/>
            </a:endParaRPr>
          </a:p>
        </p:txBody>
      </p:sp>
      <p:sp>
        <p:nvSpPr>
          <p:cNvPr id="45" name="Text 43"/>
          <p:cNvSpPr txBox="1"/>
          <p:nvPr/>
        </p:nvSpPr>
        <p:spPr>
          <a:xfrm>
            <a:off x="7970825" y="2471623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보안 검토</a:t>
            </a:r>
            <a:endParaRPr lang="en-US" sz="1000" dirty="0">
              <a:latin typeface="+mn-ea"/>
            </a:endParaRPr>
          </a:p>
        </p:txBody>
      </p:sp>
      <p:sp>
        <p:nvSpPr>
          <p:cNvPr id="46" name="Text 44"/>
          <p:cNvSpPr txBox="1"/>
          <p:nvPr/>
        </p:nvSpPr>
        <p:spPr>
          <a:xfrm>
            <a:off x="10407701" y="2452421"/>
            <a:ext cx="162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I</a:t>
            </a:r>
            <a:endParaRPr lang="en-US" sz="1200" dirty="0">
              <a:latin typeface="+mn-ea"/>
            </a:endParaRPr>
          </a:p>
        </p:txBody>
      </p:sp>
      <p:sp>
        <p:nvSpPr>
          <p:cNvPr id="47" name="Text 45"/>
          <p:cNvSpPr txBox="1"/>
          <p:nvPr/>
        </p:nvSpPr>
        <p:spPr>
          <a:xfrm>
            <a:off x="10452506" y="2471623"/>
            <a:ext cx="1481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-</a:t>
            </a:r>
            <a:endParaRPr lang="en-US" sz="1000" dirty="0">
              <a:latin typeface="+mn-ea"/>
            </a:endParaRPr>
          </a:p>
        </p:txBody>
      </p:sp>
      <p:sp>
        <p:nvSpPr>
          <p:cNvPr id="48" name="Text 46"/>
          <p:cNvSpPr txBox="1"/>
          <p:nvPr/>
        </p:nvSpPr>
        <p:spPr>
          <a:xfrm>
            <a:off x="3340303" y="322417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C</a:t>
            </a:r>
            <a:endParaRPr lang="en-US" sz="1200" dirty="0">
              <a:latin typeface="+mn-ea"/>
            </a:endParaRPr>
          </a:p>
        </p:txBody>
      </p:sp>
      <p:sp>
        <p:nvSpPr>
          <p:cNvPr id="49" name="Text 47"/>
          <p:cNvSpPr txBox="1"/>
          <p:nvPr/>
        </p:nvSpPr>
        <p:spPr>
          <a:xfrm>
            <a:off x="3437230" y="3243377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구현 지원</a:t>
            </a:r>
            <a:endParaRPr lang="en-US" sz="1000" dirty="0">
              <a:latin typeface="+mn-ea"/>
            </a:endParaRPr>
          </a:p>
        </p:txBody>
      </p:sp>
      <p:sp>
        <p:nvSpPr>
          <p:cNvPr id="50" name="Text 48"/>
          <p:cNvSpPr txBox="1"/>
          <p:nvPr/>
        </p:nvSpPr>
        <p:spPr>
          <a:xfrm>
            <a:off x="5545836" y="322417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C</a:t>
            </a:r>
            <a:endParaRPr lang="en-US" sz="1200" dirty="0">
              <a:latin typeface="+mn-ea"/>
            </a:endParaRPr>
          </a:p>
        </p:txBody>
      </p:sp>
      <p:sp>
        <p:nvSpPr>
          <p:cNvPr id="51" name="Text 49"/>
          <p:cNvSpPr txBox="1"/>
          <p:nvPr/>
        </p:nvSpPr>
        <p:spPr>
          <a:xfrm>
            <a:off x="5642762" y="3243377"/>
            <a:ext cx="758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로그 마스킹</a:t>
            </a:r>
            <a:endParaRPr lang="en-US" sz="1000" dirty="0">
              <a:latin typeface="+mn-ea"/>
            </a:endParaRPr>
          </a:p>
        </p:txBody>
      </p:sp>
      <p:sp>
        <p:nvSpPr>
          <p:cNvPr id="52" name="Text 50"/>
          <p:cNvSpPr txBox="1"/>
          <p:nvPr/>
        </p:nvSpPr>
        <p:spPr>
          <a:xfrm>
            <a:off x="7873898" y="322417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563EB"/>
                </a:solidFill>
                <a:latin typeface="+mn-ea"/>
                <a:cs typeface="Noto Sans KR" pitchFamily="34" charset="-120"/>
              </a:rPr>
              <a:t>A</a:t>
            </a:r>
            <a:endParaRPr lang="en-US" sz="1200" dirty="0">
              <a:latin typeface="+mn-ea"/>
            </a:endParaRPr>
          </a:p>
        </p:txBody>
      </p:sp>
      <p:sp>
        <p:nvSpPr>
          <p:cNvPr id="53" name="Text 51"/>
          <p:cNvSpPr txBox="1"/>
          <p:nvPr/>
        </p:nvSpPr>
        <p:spPr>
          <a:xfrm>
            <a:off x="7970825" y="3243377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정책 수립</a:t>
            </a:r>
            <a:endParaRPr lang="en-US" sz="1000" dirty="0">
              <a:latin typeface="+mn-ea"/>
            </a:endParaRPr>
          </a:p>
        </p:txBody>
      </p:sp>
      <p:sp>
        <p:nvSpPr>
          <p:cNvPr id="54" name="Text 52"/>
          <p:cNvSpPr txBox="1"/>
          <p:nvPr/>
        </p:nvSpPr>
        <p:spPr>
          <a:xfrm>
            <a:off x="10138867" y="3224174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R</a:t>
            </a:r>
            <a:endParaRPr lang="en-US" sz="1200" dirty="0">
              <a:latin typeface="+mn-ea"/>
            </a:endParaRPr>
          </a:p>
        </p:txBody>
      </p:sp>
      <p:sp>
        <p:nvSpPr>
          <p:cNvPr id="55" name="Text 53"/>
          <p:cNvSpPr txBox="1"/>
          <p:nvPr/>
        </p:nvSpPr>
        <p:spPr>
          <a:xfrm>
            <a:off x="10240366" y="3243377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법적 검토</a:t>
            </a:r>
            <a:endParaRPr lang="en-US" sz="1000" dirty="0">
              <a:latin typeface="+mn-ea"/>
            </a:endParaRPr>
          </a:p>
        </p:txBody>
      </p:sp>
      <p:sp>
        <p:nvSpPr>
          <p:cNvPr id="56" name="Text 54"/>
          <p:cNvSpPr txBox="1"/>
          <p:nvPr/>
        </p:nvSpPr>
        <p:spPr>
          <a:xfrm>
            <a:off x="3196742" y="39959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R</a:t>
            </a:r>
            <a:endParaRPr lang="en-US" sz="1200" dirty="0">
              <a:latin typeface="+mn-ea"/>
            </a:endParaRPr>
          </a:p>
        </p:txBody>
      </p:sp>
      <p:sp>
        <p:nvSpPr>
          <p:cNvPr id="57" name="Text 55"/>
          <p:cNvSpPr txBox="1"/>
          <p:nvPr/>
        </p:nvSpPr>
        <p:spPr>
          <a:xfrm>
            <a:off x="3298241" y="4015130"/>
            <a:ext cx="9198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액션 제한 구현</a:t>
            </a:r>
            <a:endParaRPr lang="en-US" sz="1000" dirty="0">
              <a:latin typeface="+mn-ea"/>
            </a:endParaRPr>
          </a:p>
        </p:txBody>
      </p:sp>
      <p:sp>
        <p:nvSpPr>
          <p:cNvPr id="58" name="Text 56"/>
          <p:cNvSpPr txBox="1"/>
          <p:nvPr/>
        </p:nvSpPr>
        <p:spPr>
          <a:xfrm>
            <a:off x="5484571" y="39959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C</a:t>
            </a:r>
            <a:endParaRPr lang="en-US" sz="1200" dirty="0">
              <a:latin typeface="+mn-ea"/>
            </a:endParaRPr>
          </a:p>
        </p:txBody>
      </p:sp>
      <p:sp>
        <p:nvSpPr>
          <p:cNvPr id="59" name="Text 57"/>
          <p:cNvSpPr txBox="1"/>
          <p:nvPr/>
        </p:nvSpPr>
        <p:spPr>
          <a:xfrm>
            <a:off x="5581498" y="4015130"/>
            <a:ext cx="8814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운영 모니터링</a:t>
            </a:r>
            <a:endParaRPr lang="en-US" sz="1000" dirty="0">
              <a:latin typeface="+mn-ea"/>
            </a:endParaRPr>
          </a:p>
        </p:txBody>
      </p:sp>
      <p:sp>
        <p:nvSpPr>
          <p:cNvPr id="60" name="Text 58"/>
          <p:cNvSpPr txBox="1"/>
          <p:nvPr/>
        </p:nvSpPr>
        <p:spPr>
          <a:xfrm>
            <a:off x="7873898" y="39959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2563EB"/>
                </a:solidFill>
                <a:latin typeface="+mn-ea"/>
                <a:cs typeface="Noto Sans KR" pitchFamily="34" charset="-120"/>
              </a:rPr>
              <a:t>A</a:t>
            </a:r>
            <a:endParaRPr lang="en-US" sz="1200" dirty="0">
              <a:latin typeface="+mn-ea"/>
            </a:endParaRPr>
          </a:p>
        </p:txBody>
      </p:sp>
      <p:sp>
        <p:nvSpPr>
          <p:cNvPr id="61" name="Text 59"/>
          <p:cNvSpPr txBox="1"/>
          <p:nvPr/>
        </p:nvSpPr>
        <p:spPr>
          <a:xfrm>
            <a:off x="7970825" y="4015130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위험 분류</a:t>
            </a:r>
            <a:endParaRPr lang="en-US" sz="1000" dirty="0">
              <a:latin typeface="+mn-ea"/>
            </a:endParaRPr>
          </a:p>
        </p:txBody>
      </p:sp>
      <p:sp>
        <p:nvSpPr>
          <p:cNvPr id="62" name="Text 60"/>
          <p:cNvSpPr txBox="1"/>
          <p:nvPr/>
        </p:nvSpPr>
        <p:spPr>
          <a:xfrm>
            <a:off x="10140696" y="3995928"/>
            <a:ext cx="21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C</a:t>
            </a:r>
            <a:endParaRPr lang="en-US" sz="1200" dirty="0">
              <a:latin typeface="+mn-ea"/>
            </a:endParaRPr>
          </a:p>
        </p:txBody>
      </p:sp>
      <p:sp>
        <p:nvSpPr>
          <p:cNvPr id="63" name="Text 61"/>
          <p:cNvSpPr txBox="1"/>
          <p:nvPr/>
        </p:nvSpPr>
        <p:spPr>
          <a:xfrm>
            <a:off x="10238537" y="4015130"/>
            <a:ext cx="633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규정 준수</a:t>
            </a:r>
            <a:endParaRPr lang="en-US" sz="1000" dirty="0">
              <a:latin typeface="+mn-ea"/>
            </a:endParaRPr>
          </a:p>
        </p:txBody>
      </p:sp>
      <p:sp>
        <p:nvSpPr>
          <p:cNvPr id="64" name="Text 62"/>
          <p:cNvSpPr txBox="1"/>
          <p:nvPr/>
        </p:nvSpPr>
        <p:spPr>
          <a:xfrm>
            <a:off x="3136392" y="4719218"/>
            <a:ext cx="123352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Responsible (실행)</a:t>
            </a:r>
            <a:endParaRPr lang="en-US" sz="1000" dirty="0">
              <a:latin typeface="+mn-ea"/>
            </a:endParaRPr>
          </a:p>
        </p:txBody>
      </p:sp>
      <p:sp>
        <p:nvSpPr>
          <p:cNvPr id="65" name="Text 63"/>
          <p:cNvSpPr txBox="1"/>
          <p:nvPr/>
        </p:nvSpPr>
        <p:spPr>
          <a:xfrm>
            <a:off x="4990795" y="4719218"/>
            <a:ext cx="149138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Accountable (최종책임)</a:t>
            </a:r>
            <a:endParaRPr lang="en-US" sz="1000" dirty="0">
              <a:latin typeface="+mn-ea"/>
            </a:endParaRPr>
          </a:p>
        </p:txBody>
      </p:sp>
      <p:sp>
        <p:nvSpPr>
          <p:cNvPr id="66" name="Text 64"/>
          <p:cNvSpPr txBox="1"/>
          <p:nvPr/>
        </p:nvSpPr>
        <p:spPr>
          <a:xfrm>
            <a:off x="6873545" y="4719218"/>
            <a:ext cx="1110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Consulted (협조)</a:t>
            </a:r>
            <a:endParaRPr lang="en-US" sz="1000" dirty="0">
              <a:latin typeface="+mn-ea"/>
            </a:endParaRPr>
          </a:p>
        </p:txBody>
      </p:sp>
      <p:sp>
        <p:nvSpPr>
          <p:cNvPr id="67" name="Text 65"/>
          <p:cNvSpPr txBox="1"/>
          <p:nvPr/>
        </p:nvSpPr>
        <p:spPr>
          <a:xfrm>
            <a:off x="8374075" y="4719218"/>
            <a:ext cx="10533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000000"/>
                </a:solidFill>
                <a:latin typeface="+mn-ea"/>
                <a:cs typeface="Noto Sans KR" pitchFamily="34" charset="-120"/>
              </a:rPr>
              <a:t>Informed (통보)</a:t>
            </a:r>
            <a:endParaRPr lang="en-US" sz="1000" dirty="0">
              <a:latin typeface="+mn-ea"/>
            </a:endParaRPr>
          </a:p>
        </p:txBody>
      </p:sp>
      <p:sp>
        <p:nvSpPr>
          <p:cNvPr id="68" name="Text 66"/>
          <p:cNvSpPr txBox="1"/>
          <p:nvPr/>
        </p:nvSpPr>
        <p:spPr>
          <a:xfrm>
            <a:off x="4401922" y="5138928"/>
            <a:ext cx="34911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• E2E Latency: Orchestrator가 측정·개선, SRE가 SLO 관리</a:t>
            </a:r>
            <a:endParaRPr lang="en-US" sz="1000" dirty="0">
              <a:latin typeface="+mn-ea"/>
            </a:endParaRPr>
          </a:p>
        </p:txBody>
      </p:sp>
      <p:sp>
        <p:nvSpPr>
          <p:cNvPr id="69" name="Text 67"/>
          <p:cNvSpPr txBox="1"/>
          <p:nvPr/>
        </p:nvSpPr>
        <p:spPr>
          <a:xfrm>
            <a:off x="4106570" y="5329123"/>
            <a:ext cx="40818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• Privacy: 보안팀이 정책 수립, 법무가 법적 검토, 개발/운영은 구현 지원</a:t>
            </a:r>
            <a:endParaRPr lang="en-US" sz="1000" dirty="0">
              <a:latin typeface="+mn-ea"/>
            </a:endParaRPr>
          </a:p>
        </p:txBody>
      </p:sp>
      <p:sp>
        <p:nvSpPr>
          <p:cNvPr id="70" name="Text 68"/>
          <p:cNvSpPr txBox="1"/>
          <p:nvPr/>
        </p:nvSpPr>
        <p:spPr>
          <a:xfrm>
            <a:off x="4435754" y="5519318"/>
            <a:ext cx="34244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• Tool Safety: 개발팀이 액션 제한 구현, 보안팀이 위험 분류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304495" y="875995"/>
            <a:ext cx="11582705" cy="838505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04495" y="875995"/>
            <a:ext cx="38405" cy="838505"/>
          </a:xfrm>
          <a:prstGeom prst="rect">
            <a:avLst/>
          </a:prstGeom>
          <a:solidFill>
            <a:srgbClr val="3B82F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-33" r="-33"/>
          <a:stretch/>
        </p:blipFill>
        <p:spPr>
          <a:xfrm>
            <a:off x="495605" y="1086307"/>
            <a:ext cx="171907" cy="15270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04495" y="1867205"/>
            <a:ext cx="11582705" cy="838505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</p:sp>
      <p:sp>
        <p:nvSpPr>
          <p:cNvPr id="7" name="Shape 4"/>
          <p:cNvSpPr/>
          <p:nvPr/>
        </p:nvSpPr>
        <p:spPr>
          <a:xfrm>
            <a:off x="304495" y="1867205"/>
            <a:ext cx="38405" cy="838505"/>
          </a:xfrm>
          <a:prstGeom prst="rect">
            <a:avLst/>
          </a:prstGeom>
          <a:solidFill>
            <a:srgbClr val="10B98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 t="-100" b="-100"/>
          <a:stretch/>
        </p:blipFill>
        <p:spPr>
          <a:xfrm>
            <a:off x="495605" y="2076602"/>
            <a:ext cx="114300" cy="15270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304495" y="2857500"/>
            <a:ext cx="11582705" cy="838505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304495" y="2857500"/>
            <a:ext cx="38405" cy="838505"/>
          </a:xfrm>
          <a:prstGeom prst="rect">
            <a:avLst/>
          </a:prstGeom>
          <a:solidFill>
            <a:srgbClr val="8B5CF6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rcRect t="-180" b="-180"/>
          <a:stretch/>
        </p:blipFill>
        <p:spPr>
          <a:xfrm>
            <a:off x="495605" y="3066898"/>
            <a:ext cx="190195" cy="152705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304495" y="3847795"/>
            <a:ext cx="11582705" cy="838505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</p:sp>
      <p:sp>
        <p:nvSpPr>
          <p:cNvPr id="13" name="Shape 8"/>
          <p:cNvSpPr/>
          <p:nvPr/>
        </p:nvSpPr>
        <p:spPr>
          <a:xfrm>
            <a:off x="304495" y="3847795"/>
            <a:ext cx="38405" cy="838505"/>
          </a:xfrm>
          <a:prstGeom prst="rect">
            <a:avLst/>
          </a:prstGeom>
          <a:solidFill>
            <a:srgbClr val="E5E7EB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5605" y="4058107"/>
            <a:ext cx="152705" cy="15270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304495" y="4839005"/>
            <a:ext cx="11582705" cy="838505"/>
          </a:xfrm>
          <a:prstGeom prst="roundRect">
            <a:avLst>
              <a:gd name="adj" fmla="val 9914"/>
            </a:avLst>
          </a:prstGeom>
          <a:solidFill>
            <a:srgbClr val="FFFFFF"/>
          </a:solidFill>
          <a:ln/>
          <a:effectLst>
            <a:outerShdw blurRad="12700" dist="12700" dir="16200000" algn="bl" rotWithShape="0">
              <a:srgbClr val="000000">
                <a:alpha val="75000"/>
              </a:srgbClr>
            </a:outerShdw>
          </a:effectLst>
        </p:spPr>
      </p:sp>
      <p:sp>
        <p:nvSpPr>
          <p:cNvPr id="16" name="Shape 10"/>
          <p:cNvSpPr/>
          <p:nvPr/>
        </p:nvSpPr>
        <p:spPr>
          <a:xfrm>
            <a:off x="304495" y="4839005"/>
            <a:ext cx="38405" cy="838505"/>
          </a:xfrm>
          <a:prstGeom prst="rect">
            <a:avLst/>
          </a:prstGeom>
          <a:solidFill>
            <a:srgbClr val="EF4444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5605" y="5048402"/>
            <a:ext cx="152705" cy="152705"/>
          </a:xfrm>
          <a:prstGeom prst="rect">
            <a:avLst/>
          </a:prstGeom>
        </p:spPr>
      </p:pic>
      <p:sp>
        <p:nvSpPr>
          <p:cNvPr id="18" name="Text 11"/>
          <p:cNvSpPr txBox="1"/>
          <p:nvPr/>
        </p:nvSpPr>
        <p:spPr>
          <a:xfrm>
            <a:off x="4274820" y="267005"/>
            <a:ext cx="3862426" cy="4197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2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Multi-Agent ADR 예시 5가지</a:t>
            </a:r>
            <a:endParaRPr lang="en-US" sz="2200" dirty="0">
              <a:latin typeface="+mn-ea"/>
            </a:endParaRPr>
          </a:p>
        </p:txBody>
      </p:sp>
      <p:sp>
        <p:nvSpPr>
          <p:cNvPr id="19" name="Text 12"/>
          <p:cNvSpPr txBox="1"/>
          <p:nvPr/>
        </p:nvSpPr>
        <p:spPr>
          <a:xfrm>
            <a:off x="780898" y="1037844"/>
            <a:ext cx="38916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1. 오케스트레이션: Graph 기반 + 재시도/체크포인트</a:t>
            </a:r>
            <a:endParaRPr lang="en-US" sz="1300" dirty="0">
              <a:latin typeface="+mn-ea"/>
            </a:endParaRPr>
          </a:p>
        </p:txBody>
      </p:sp>
      <p:sp>
        <p:nvSpPr>
          <p:cNvPr id="20" name="Text 13"/>
          <p:cNvSpPr txBox="1"/>
          <p:nvPr/>
        </p:nvSpPr>
        <p:spPr>
          <a:xfrm>
            <a:off x="724205" y="1371600"/>
            <a:ext cx="19010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근거: 신뢰성/관측/중단재개 필요</a:t>
            </a:r>
            <a:endParaRPr lang="en-US" sz="1000" dirty="0">
              <a:latin typeface="+mn-ea"/>
            </a:endParaRPr>
          </a:p>
        </p:txBody>
      </p:sp>
      <p:sp>
        <p:nvSpPr>
          <p:cNvPr id="21" name="Text 14"/>
          <p:cNvSpPr txBox="1"/>
          <p:nvPr/>
        </p:nvSpPr>
        <p:spPr>
          <a:xfrm>
            <a:off x="724205" y="2029054"/>
            <a:ext cx="180502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2. 도구 연결: MCP 채택</a:t>
            </a:r>
            <a:endParaRPr lang="en-US" sz="1300" dirty="0">
              <a:latin typeface="+mn-ea"/>
            </a:endParaRPr>
          </a:p>
        </p:txBody>
      </p:sp>
      <p:sp>
        <p:nvSpPr>
          <p:cNvPr id="22" name="Text 15"/>
          <p:cNvSpPr txBox="1"/>
          <p:nvPr/>
        </p:nvSpPr>
        <p:spPr>
          <a:xfrm>
            <a:off x="724205" y="2361895"/>
            <a:ext cx="177667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근거: 표준화/확장성/보안 스펙</a:t>
            </a:r>
            <a:endParaRPr lang="en-US" sz="1000" dirty="0">
              <a:latin typeface="+mn-ea"/>
            </a:endParaRPr>
          </a:p>
        </p:txBody>
      </p:sp>
      <p:sp>
        <p:nvSpPr>
          <p:cNvPr id="23" name="Text 16"/>
          <p:cNvSpPr txBox="1"/>
          <p:nvPr/>
        </p:nvSpPr>
        <p:spPr>
          <a:xfrm>
            <a:off x="800100" y="3019349"/>
            <a:ext cx="2272284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3. 에이전트 간 협업: A2A 고려</a:t>
            </a:r>
            <a:endParaRPr lang="en-US" sz="1300" dirty="0">
              <a:latin typeface="+mn-ea"/>
            </a:endParaRPr>
          </a:p>
        </p:txBody>
      </p:sp>
      <p:sp>
        <p:nvSpPr>
          <p:cNvPr id="24" name="Text 17"/>
          <p:cNvSpPr txBox="1"/>
          <p:nvPr/>
        </p:nvSpPr>
        <p:spPr>
          <a:xfrm>
            <a:off x="724205" y="3353105"/>
            <a:ext cx="188183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근거: 상호운용/협업 표준을 지향</a:t>
            </a:r>
            <a:endParaRPr lang="en-US" sz="1000" dirty="0">
              <a:latin typeface="+mn-ea"/>
            </a:endParaRPr>
          </a:p>
        </p:txBody>
      </p:sp>
      <p:sp>
        <p:nvSpPr>
          <p:cNvPr id="25" name="Text 18"/>
          <p:cNvSpPr txBox="1"/>
          <p:nvPr/>
        </p:nvSpPr>
        <p:spPr>
          <a:xfrm>
            <a:off x="761695" y="4009644"/>
            <a:ext cx="31391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4. 평가/관측: trace-first + eval harness</a:t>
            </a:r>
            <a:endParaRPr lang="en-US" sz="1300" dirty="0">
              <a:latin typeface="+mn-ea"/>
            </a:endParaRPr>
          </a:p>
        </p:txBody>
      </p:sp>
      <p:sp>
        <p:nvSpPr>
          <p:cNvPr id="26" name="Text 19"/>
          <p:cNvSpPr txBox="1"/>
          <p:nvPr/>
        </p:nvSpPr>
        <p:spPr>
          <a:xfrm>
            <a:off x="724205" y="4343400"/>
            <a:ext cx="21671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근거: agent 단계 원인 분석/회귀 탐지</a:t>
            </a:r>
            <a:endParaRPr lang="en-US" sz="1000" dirty="0">
              <a:latin typeface="+mn-ea"/>
            </a:endParaRPr>
          </a:p>
        </p:txBody>
      </p:sp>
      <p:sp>
        <p:nvSpPr>
          <p:cNvPr id="27" name="Text 20"/>
          <p:cNvSpPr txBox="1"/>
          <p:nvPr/>
        </p:nvSpPr>
        <p:spPr>
          <a:xfrm>
            <a:off x="761695" y="5000854"/>
            <a:ext cx="258683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F2937"/>
                </a:solidFill>
                <a:latin typeface="+mn-ea"/>
                <a:cs typeface="Noto Sans KR" pitchFamily="34" charset="-120"/>
              </a:rPr>
              <a:t>5. 안전: 고위험 액션은 HITL(승인)</a:t>
            </a:r>
            <a:endParaRPr lang="en-US" sz="1300" dirty="0">
              <a:latin typeface="+mn-ea"/>
            </a:endParaRPr>
          </a:p>
        </p:txBody>
      </p:sp>
      <p:sp>
        <p:nvSpPr>
          <p:cNvPr id="28" name="Text 21"/>
          <p:cNvSpPr txBox="1"/>
          <p:nvPr/>
        </p:nvSpPr>
        <p:spPr>
          <a:xfrm>
            <a:off x="724205" y="5333695"/>
            <a:ext cx="3110789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Noto Sans KR" pitchFamily="34" charset="-120"/>
              </a:rPr>
              <a:t>근거: 에이전트 오작동의 비용이 큼(실무에서 필수 패턴)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7200" y="816117"/>
            <a:ext cx="11277295" cy="1087222"/>
          </a:xfrm>
          <a:prstGeom prst="roundRect">
            <a:avLst>
              <a:gd name="adj" fmla="val 5118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4944" y="906308"/>
            <a:ext cx="381305" cy="381305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4" name="Text 2"/>
          <p:cNvSpPr txBox="1"/>
          <p:nvPr/>
        </p:nvSpPr>
        <p:spPr>
          <a:xfrm>
            <a:off x="844906" y="953856"/>
            <a:ext cx="228600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1</a:t>
            </a:r>
            <a:endParaRPr lang="en-US" sz="1500" dirty="0">
              <a:latin typeface="+mn-ea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28954" y="946541"/>
            <a:ext cx="171907" cy="171907"/>
          </a:xfrm>
          <a:prstGeom prst="rect">
            <a:avLst/>
          </a:prstGeom>
        </p:spPr>
      </p:pic>
      <p:sp>
        <p:nvSpPr>
          <p:cNvPr id="6" name="Text 3"/>
          <p:cNvSpPr txBox="1"/>
          <p:nvPr/>
        </p:nvSpPr>
        <p:spPr>
          <a:xfrm>
            <a:off x="1476756" y="906308"/>
            <a:ext cx="11640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정의 (Define)</a:t>
            </a:r>
            <a:endParaRPr lang="en-US" sz="1300" dirty="0">
              <a:latin typeface="+mn-ea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57200" y="2007299"/>
            <a:ext cx="11277295" cy="1087222"/>
          </a:xfrm>
          <a:prstGeom prst="roundRect">
            <a:avLst>
              <a:gd name="adj" fmla="val 5118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94944" y="2096575"/>
            <a:ext cx="381305" cy="381305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9" name="Text 6"/>
          <p:cNvSpPr txBox="1"/>
          <p:nvPr/>
        </p:nvSpPr>
        <p:spPr>
          <a:xfrm>
            <a:off x="825703" y="2144124"/>
            <a:ext cx="2670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2</a:t>
            </a:r>
            <a:endParaRPr lang="en-US" sz="1500" dirty="0">
              <a:latin typeface="+mn-ea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28954" y="2136809"/>
            <a:ext cx="171907" cy="171907"/>
          </a:xfrm>
          <a:prstGeom prst="rect">
            <a:avLst/>
          </a:prstGeom>
        </p:spPr>
      </p:pic>
      <p:sp>
        <p:nvSpPr>
          <p:cNvPr id="11" name="Text 7"/>
          <p:cNvSpPr txBox="1"/>
          <p:nvPr/>
        </p:nvSpPr>
        <p:spPr>
          <a:xfrm>
            <a:off x="1476756" y="2096575"/>
            <a:ext cx="1249985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식별 (Identify)</a:t>
            </a:r>
            <a:endParaRPr lang="en-US" sz="1300" dirty="0">
              <a:latin typeface="+mn-ea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457200" y="3209142"/>
            <a:ext cx="11277295" cy="1087222"/>
          </a:xfrm>
          <a:prstGeom prst="roundRect">
            <a:avLst>
              <a:gd name="adj" fmla="val 5118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694944" y="3298418"/>
            <a:ext cx="381305" cy="381305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4" name="Text 10"/>
          <p:cNvSpPr txBox="1"/>
          <p:nvPr/>
        </p:nvSpPr>
        <p:spPr>
          <a:xfrm>
            <a:off x="823874" y="3345967"/>
            <a:ext cx="2670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3</a:t>
            </a:r>
            <a:endParaRPr lang="en-US" sz="1500" dirty="0">
              <a:latin typeface="+mn-ea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28954" y="3338652"/>
            <a:ext cx="171907" cy="171907"/>
          </a:xfrm>
          <a:prstGeom prst="rect">
            <a:avLst/>
          </a:prstGeom>
        </p:spPr>
      </p:pic>
      <p:sp>
        <p:nvSpPr>
          <p:cNvPr id="16" name="Text 11"/>
          <p:cNvSpPr txBox="1"/>
          <p:nvPr/>
        </p:nvSpPr>
        <p:spPr>
          <a:xfrm>
            <a:off x="1476756" y="3298418"/>
            <a:ext cx="87873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설계/ADR</a:t>
            </a:r>
            <a:endParaRPr lang="en-US" sz="1300" dirty="0">
              <a:latin typeface="+mn-ea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457200" y="4410986"/>
            <a:ext cx="11277295" cy="1087222"/>
          </a:xfrm>
          <a:prstGeom prst="roundRect">
            <a:avLst>
              <a:gd name="adj" fmla="val 5118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94944" y="4500262"/>
            <a:ext cx="381305" cy="381305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19" name="Text 14"/>
          <p:cNvSpPr txBox="1"/>
          <p:nvPr/>
        </p:nvSpPr>
        <p:spPr>
          <a:xfrm>
            <a:off x="821131" y="4547811"/>
            <a:ext cx="277063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4</a:t>
            </a:r>
            <a:endParaRPr lang="en-US" sz="1500" dirty="0">
              <a:latin typeface="+mn-ea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28954" y="4540495"/>
            <a:ext cx="171907" cy="171907"/>
          </a:xfrm>
          <a:prstGeom prst="rect">
            <a:avLst/>
          </a:prstGeom>
        </p:spPr>
      </p:pic>
      <p:sp>
        <p:nvSpPr>
          <p:cNvPr id="21" name="Text 15"/>
          <p:cNvSpPr txBox="1"/>
          <p:nvPr/>
        </p:nvSpPr>
        <p:spPr>
          <a:xfrm>
            <a:off x="1476756" y="4500262"/>
            <a:ext cx="120243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측정/거버넌스</a:t>
            </a:r>
            <a:endParaRPr lang="en-US" sz="1300" dirty="0">
              <a:latin typeface="+mn-ea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457200" y="5612827"/>
            <a:ext cx="11277295" cy="1087222"/>
          </a:xfrm>
          <a:prstGeom prst="roundRect">
            <a:avLst>
              <a:gd name="adj" fmla="val 5118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3" name="Shape 17"/>
          <p:cNvSpPr/>
          <p:nvPr/>
        </p:nvSpPr>
        <p:spPr>
          <a:xfrm>
            <a:off x="694944" y="5703018"/>
            <a:ext cx="381305" cy="381305"/>
          </a:xfrm>
          <a:prstGeom prst="ellipse">
            <a:avLst/>
          </a:prstGeom>
          <a:solidFill>
            <a:srgbClr val="3B82F6"/>
          </a:solidFill>
          <a:ln/>
        </p:spPr>
      </p:sp>
      <p:sp>
        <p:nvSpPr>
          <p:cNvPr id="24" name="Text 18"/>
          <p:cNvSpPr txBox="1"/>
          <p:nvPr/>
        </p:nvSpPr>
        <p:spPr>
          <a:xfrm>
            <a:off x="826618" y="5750566"/>
            <a:ext cx="267005" cy="286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5</a:t>
            </a:r>
            <a:endParaRPr lang="en-US" sz="1500" dirty="0">
              <a:latin typeface="+mn-ea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rcRect t="-842" b="-842"/>
          <a:stretch/>
        </p:blipFill>
        <p:spPr>
          <a:xfrm>
            <a:off x="1228954" y="5742337"/>
            <a:ext cx="190195" cy="171907"/>
          </a:xfrm>
          <a:prstGeom prst="rect">
            <a:avLst/>
          </a:prstGeom>
        </p:spPr>
      </p:pic>
      <p:sp>
        <p:nvSpPr>
          <p:cNvPr id="26" name="Text 19"/>
          <p:cNvSpPr txBox="1"/>
          <p:nvPr/>
        </p:nvSpPr>
        <p:spPr>
          <a:xfrm>
            <a:off x="1495044" y="5703018"/>
            <a:ext cx="92628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범위/RACI</a:t>
            </a:r>
            <a:endParaRPr lang="en-US" sz="1300" dirty="0">
              <a:latin typeface="+mn-ea"/>
            </a:endParaRPr>
          </a:p>
        </p:txBody>
      </p:sp>
      <p:sp>
        <p:nvSpPr>
          <p:cNvPr id="27" name="Text 20"/>
          <p:cNvSpPr txBox="1"/>
          <p:nvPr/>
        </p:nvSpPr>
        <p:spPr>
          <a:xfrm>
            <a:off x="457200" y="235045"/>
            <a:ext cx="412028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적용 플레이북: 5단계 프로세스</a:t>
            </a:r>
            <a:endParaRPr lang="en-US" sz="2200" dirty="0">
              <a:latin typeface="+mn-ea"/>
            </a:endParaRPr>
          </a:p>
        </p:txBody>
      </p:sp>
      <p:sp>
        <p:nvSpPr>
          <p:cNvPr id="28" name="Text 21"/>
          <p:cNvSpPr txBox="1"/>
          <p:nvPr/>
        </p:nvSpPr>
        <p:spPr>
          <a:xfrm>
            <a:off x="8310067" y="320999"/>
            <a:ext cx="35295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80000"/>
                  </a:srgbClr>
                </a:solidFill>
                <a:latin typeface="+mn-ea"/>
                <a:cs typeface="Inter" pitchFamily="34" charset="-120"/>
              </a:rPr>
              <a:t>정의 → 식별 → 설계/ADR → 측정/거버넌스 → 범위/RACI</a:t>
            </a:r>
            <a:endParaRPr lang="en-US" sz="1000" dirty="0">
              <a:latin typeface="+mn-ea"/>
            </a:endParaRPr>
          </a:p>
        </p:txBody>
      </p:sp>
      <p:sp>
        <p:nvSpPr>
          <p:cNvPr id="29" name="Text 22"/>
          <p:cNvSpPr txBox="1"/>
          <p:nvPr/>
        </p:nvSpPr>
        <p:spPr>
          <a:xfrm>
            <a:off x="1228954" y="125286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30" name="Text 23"/>
          <p:cNvSpPr txBox="1"/>
          <p:nvPr/>
        </p:nvSpPr>
        <p:spPr>
          <a:xfrm>
            <a:off x="1305763" y="1252865"/>
            <a:ext cx="8458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Top 10 특성</a:t>
            </a:r>
            <a:endParaRPr lang="en-US" sz="1000" dirty="0">
              <a:latin typeface="+mn-ea"/>
            </a:endParaRPr>
          </a:p>
        </p:txBody>
      </p:sp>
      <p:sp>
        <p:nvSpPr>
          <p:cNvPr id="31" name="Text 24"/>
          <p:cNvSpPr txBox="1"/>
          <p:nvPr/>
        </p:nvSpPr>
        <p:spPr>
          <a:xfrm>
            <a:off x="2048256" y="1252865"/>
            <a:ext cx="6940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후보 선정</a:t>
            </a:r>
            <a:endParaRPr lang="en-US" sz="1000" dirty="0">
              <a:latin typeface="+mn-ea"/>
            </a:endParaRPr>
          </a:p>
        </p:txBody>
      </p:sp>
      <p:sp>
        <p:nvSpPr>
          <p:cNvPr id="32" name="Text 25"/>
          <p:cNvSpPr txBox="1"/>
          <p:nvPr/>
        </p:nvSpPr>
        <p:spPr>
          <a:xfrm>
            <a:off x="1228954" y="145860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33" name="Text 26"/>
          <p:cNvSpPr txBox="1"/>
          <p:nvPr/>
        </p:nvSpPr>
        <p:spPr>
          <a:xfrm>
            <a:off x="1305763" y="1458605"/>
            <a:ext cx="112288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시나리오/수치화</a:t>
            </a:r>
            <a:endParaRPr lang="en-US" sz="1000" dirty="0">
              <a:latin typeface="+mn-ea"/>
            </a:endParaRPr>
          </a:p>
        </p:txBody>
      </p:sp>
      <p:sp>
        <p:nvSpPr>
          <p:cNvPr id="34" name="Text 27"/>
          <p:cNvSpPr txBox="1"/>
          <p:nvPr/>
        </p:nvSpPr>
        <p:spPr>
          <a:xfrm>
            <a:off x="2318918" y="1458605"/>
            <a:ext cx="15032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로 변환 (QA Scenario)</a:t>
            </a:r>
            <a:endParaRPr lang="en-US" sz="1000" dirty="0">
              <a:latin typeface="+mn-ea"/>
            </a:endParaRPr>
          </a:p>
        </p:txBody>
      </p:sp>
      <p:sp>
        <p:nvSpPr>
          <p:cNvPr id="35" name="Text 28"/>
          <p:cNvSpPr txBox="1"/>
          <p:nvPr/>
        </p:nvSpPr>
        <p:spPr>
          <a:xfrm>
            <a:off x="1228954" y="166434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36" name="Text 29"/>
          <p:cNvSpPr txBox="1"/>
          <p:nvPr/>
        </p:nvSpPr>
        <p:spPr>
          <a:xfrm>
            <a:off x="1305763" y="1664345"/>
            <a:ext cx="6839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최소 기준</a:t>
            </a:r>
            <a:endParaRPr lang="en-US" sz="1000" dirty="0">
              <a:latin typeface="+mn-ea"/>
            </a:endParaRPr>
          </a:p>
        </p:txBody>
      </p:sp>
      <p:sp>
        <p:nvSpPr>
          <p:cNvPr id="37" name="Text 30"/>
          <p:cNvSpPr txBox="1"/>
          <p:nvPr/>
        </p:nvSpPr>
        <p:spPr>
          <a:xfrm>
            <a:off x="1886407" y="1664345"/>
            <a:ext cx="111282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(Guardrail) 설정</a:t>
            </a:r>
            <a:endParaRPr lang="en-US" sz="1000" dirty="0">
              <a:latin typeface="+mn-ea"/>
            </a:endParaRPr>
          </a:p>
        </p:txBody>
      </p:sp>
      <p:sp>
        <p:nvSpPr>
          <p:cNvPr id="38" name="Text 31"/>
          <p:cNvSpPr txBox="1"/>
          <p:nvPr/>
        </p:nvSpPr>
        <p:spPr>
          <a:xfrm>
            <a:off x="1228954" y="2443133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39" name="Text 32"/>
          <p:cNvSpPr txBox="1"/>
          <p:nvPr/>
        </p:nvSpPr>
        <p:spPr>
          <a:xfrm>
            <a:off x="1305763" y="2443133"/>
            <a:ext cx="5221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워크숍</a:t>
            </a:r>
            <a:endParaRPr lang="en-US" sz="1000" dirty="0">
              <a:latin typeface="+mn-ea"/>
            </a:endParaRPr>
          </a:p>
        </p:txBody>
      </p:sp>
      <p:sp>
        <p:nvSpPr>
          <p:cNvPr id="40" name="Text 33"/>
          <p:cNvSpPr txBox="1"/>
          <p:nvPr/>
        </p:nvSpPr>
        <p:spPr>
          <a:xfrm>
            <a:off x="1717243" y="2443133"/>
            <a:ext cx="21890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(보안·운영·제품·데이터 오너 포함)</a:t>
            </a:r>
            <a:endParaRPr lang="en-US" sz="1000" dirty="0">
              <a:latin typeface="+mn-ea"/>
            </a:endParaRPr>
          </a:p>
        </p:txBody>
      </p:sp>
      <p:sp>
        <p:nvSpPr>
          <p:cNvPr id="41" name="Text 34"/>
          <p:cNvSpPr txBox="1"/>
          <p:nvPr/>
        </p:nvSpPr>
        <p:spPr>
          <a:xfrm>
            <a:off x="1228954" y="2648873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42" name="Text 35"/>
          <p:cNvSpPr txBox="1"/>
          <p:nvPr/>
        </p:nvSpPr>
        <p:spPr>
          <a:xfrm>
            <a:off x="1305763" y="2648873"/>
            <a:ext cx="12554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빈도×영향×리스크</a:t>
            </a:r>
            <a:endParaRPr lang="en-US" sz="1000" dirty="0">
              <a:latin typeface="+mn-ea"/>
            </a:endParaRPr>
          </a:p>
        </p:txBody>
      </p:sp>
      <p:sp>
        <p:nvSpPr>
          <p:cNvPr id="43" name="Text 36"/>
          <p:cNvSpPr txBox="1"/>
          <p:nvPr/>
        </p:nvSpPr>
        <p:spPr>
          <a:xfrm>
            <a:off x="2451506" y="2648873"/>
            <a:ext cx="9601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로 Top 5 확정</a:t>
            </a:r>
            <a:endParaRPr lang="en-US" sz="1000" dirty="0">
              <a:latin typeface="+mn-ea"/>
            </a:endParaRPr>
          </a:p>
        </p:txBody>
      </p:sp>
      <p:sp>
        <p:nvSpPr>
          <p:cNvPr id="44" name="Text 37"/>
          <p:cNvSpPr txBox="1"/>
          <p:nvPr/>
        </p:nvSpPr>
        <p:spPr>
          <a:xfrm>
            <a:off x="1228954" y="2854613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45" name="Text 38"/>
          <p:cNvSpPr txBox="1"/>
          <p:nvPr/>
        </p:nvSpPr>
        <p:spPr>
          <a:xfrm>
            <a:off x="1305763" y="2854613"/>
            <a:ext cx="16084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도메인 언어 → 특성 언어</a:t>
            </a:r>
            <a:endParaRPr lang="en-US" sz="1000" dirty="0">
              <a:latin typeface="+mn-ea"/>
            </a:endParaRPr>
          </a:p>
        </p:txBody>
      </p:sp>
      <p:sp>
        <p:nvSpPr>
          <p:cNvPr id="46" name="Text 39"/>
          <p:cNvSpPr txBox="1"/>
          <p:nvPr/>
        </p:nvSpPr>
        <p:spPr>
          <a:xfrm>
            <a:off x="2806294" y="2854613"/>
            <a:ext cx="3794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번역</a:t>
            </a:r>
            <a:endParaRPr lang="en-US" sz="1000" dirty="0">
              <a:latin typeface="+mn-ea"/>
            </a:endParaRPr>
          </a:p>
        </p:txBody>
      </p:sp>
      <p:sp>
        <p:nvSpPr>
          <p:cNvPr id="47" name="Text 40"/>
          <p:cNvSpPr txBox="1"/>
          <p:nvPr/>
        </p:nvSpPr>
        <p:spPr>
          <a:xfrm>
            <a:off x="1228954" y="3644976"/>
            <a:ext cx="6748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 특성 ↔</a:t>
            </a:r>
            <a:endParaRPr lang="en-US" sz="1000" dirty="0">
              <a:latin typeface="+mn-ea"/>
            </a:endParaRPr>
          </a:p>
        </p:txBody>
      </p:sp>
      <p:sp>
        <p:nvSpPr>
          <p:cNvPr id="48" name="Text 41"/>
          <p:cNvSpPr txBox="1"/>
          <p:nvPr/>
        </p:nvSpPr>
        <p:spPr>
          <a:xfrm>
            <a:off x="1794053" y="3644976"/>
            <a:ext cx="9601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아키텍처 결정</a:t>
            </a:r>
            <a:endParaRPr lang="en-US" sz="1000" dirty="0">
              <a:latin typeface="+mn-ea"/>
            </a:endParaRPr>
          </a:p>
        </p:txBody>
      </p:sp>
      <p:sp>
        <p:nvSpPr>
          <p:cNvPr id="49" name="Text 42"/>
          <p:cNvSpPr txBox="1"/>
          <p:nvPr/>
        </p:nvSpPr>
        <p:spPr>
          <a:xfrm>
            <a:off x="2649017" y="3644976"/>
            <a:ext cx="3794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매핑</a:t>
            </a:r>
            <a:endParaRPr lang="en-US" sz="1000" dirty="0">
              <a:latin typeface="+mn-ea"/>
            </a:endParaRPr>
          </a:p>
        </p:txBody>
      </p:sp>
      <p:sp>
        <p:nvSpPr>
          <p:cNvPr id="50" name="Text 43"/>
          <p:cNvSpPr txBox="1"/>
          <p:nvPr/>
        </p:nvSpPr>
        <p:spPr>
          <a:xfrm>
            <a:off x="1228954" y="3850716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51" name="Text 44"/>
          <p:cNvSpPr txBox="1"/>
          <p:nvPr/>
        </p:nvSpPr>
        <p:spPr>
          <a:xfrm>
            <a:off x="1305763" y="3850716"/>
            <a:ext cx="13697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트레이드오프 문서화</a:t>
            </a:r>
            <a:endParaRPr lang="en-US" sz="1000" dirty="0">
              <a:latin typeface="+mn-ea"/>
            </a:endParaRPr>
          </a:p>
        </p:txBody>
      </p:sp>
      <p:sp>
        <p:nvSpPr>
          <p:cNvPr id="52" name="Text 45"/>
          <p:cNvSpPr txBox="1"/>
          <p:nvPr/>
        </p:nvSpPr>
        <p:spPr>
          <a:xfrm>
            <a:off x="2572207" y="3850716"/>
            <a:ext cx="4937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(ADR)</a:t>
            </a:r>
            <a:endParaRPr lang="en-US" sz="1000" dirty="0">
              <a:latin typeface="+mn-ea"/>
            </a:endParaRPr>
          </a:p>
        </p:txBody>
      </p:sp>
      <p:sp>
        <p:nvSpPr>
          <p:cNvPr id="53" name="Text 46"/>
          <p:cNvSpPr txBox="1"/>
          <p:nvPr/>
        </p:nvSpPr>
        <p:spPr>
          <a:xfrm>
            <a:off x="1228954" y="4057370"/>
            <a:ext cx="8458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 선택 근거:</a:t>
            </a:r>
            <a:endParaRPr lang="en-US" sz="1000" dirty="0">
              <a:latin typeface="+mn-ea"/>
            </a:endParaRPr>
          </a:p>
        </p:txBody>
      </p:sp>
      <p:sp>
        <p:nvSpPr>
          <p:cNvPr id="54" name="Text 47"/>
          <p:cNvSpPr txBox="1"/>
          <p:nvPr/>
        </p:nvSpPr>
        <p:spPr>
          <a:xfrm>
            <a:off x="1970532" y="4057370"/>
            <a:ext cx="16175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신뢰성·확장성·보안·비용</a:t>
            </a:r>
            <a:endParaRPr lang="en-US" sz="1000" dirty="0">
              <a:latin typeface="+mn-ea"/>
            </a:endParaRPr>
          </a:p>
        </p:txBody>
      </p:sp>
      <p:sp>
        <p:nvSpPr>
          <p:cNvPr id="55" name="Text 48"/>
          <p:cNvSpPr txBox="1"/>
          <p:nvPr/>
        </p:nvSpPr>
        <p:spPr>
          <a:xfrm>
            <a:off x="1228954" y="4847734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56" name="Text 49"/>
          <p:cNvSpPr txBox="1"/>
          <p:nvPr/>
        </p:nvSpPr>
        <p:spPr>
          <a:xfrm>
            <a:off x="1305763" y="4847734"/>
            <a:ext cx="8650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Offline eval</a:t>
            </a:r>
            <a:endParaRPr lang="en-US" sz="1000" dirty="0">
              <a:latin typeface="+mn-ea"/>
            </a:endParaRPr>
          </a:p>
        </p:txBody>
      </p:sp>
      <p:sp>
        <p:nvSpPr>
          <p:cNvPr id="57" name="Text 50"/>
          <p:cNvSpPr txBox="1"/>
          <p:nvPr/>
        </p:nvSpPr>
        <p:spPr>
          <a:xfrm>
            <a:off x="2065630" y="4847734"/>
            <a:ext cx="19842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+</a:t>
            </a:r>
            <a:endParaRPr lang="en-US" sz="1000" dirty="0">
              <a:latin typeface="+mn-ea"/>
            </a:endParaRPr>
          </a:p>
        </p:txBody>
      </p:sp>
      <p:sp>
        <p:nvSpPr>
          <p:cNvPr id="58" name="Text 51"/>
          <p:cNvSpPr txBox="1"/>
          <p:nvPr/>
        </p:nvSpPr>
        <p:spPr>
          <a:xfrm>
            <a:off x="2156155" y="4847734"/>
            <a:ext cx="84582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Online SLO</a:t>
            </a:r>
            <a:endParaRPr lang="en-US" sz="1000" dirty="0">
              <a:latin typeface="+mn-ea"/>
            </a:endParaRPr>
          </a:p>
        </p:txBody>
      </p:sp>
      <p:sp>
        <p:nvSpPr>
          <p:cNvPr id="59" name="Text 52"/>
          <p:cNvSpPr txBox="1"/>
          <p:nvPr/>
        </p:nvSpPr>
        <p:spPr>
          <a:xfrm>
            <a:off x="2890418" y="4847734"/>
            <a:ext cx="7607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(모니터링)</a:t>
            </a:r>
            <a:endParaRPr lang="en-US" sz="1000" dirty="0">
              <a:latin typeface="+mn-ea"/>
            </a:endParaRPr>
          </a:p>
        </p:txBody>
      </p:sp>
      <p:sp>
        <p:nvSpPr>
          <p:cNvPr id="60" name="Text 53"/>
          <p:cNvSpPr txBox="1"/>
          <p:nvPr/>
        </p:nvSpPr>
        <p:spPr>
          <a:xfrm>
            <a:off x="1228954" y="5053474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61" name="Text 54"/>
          <p:cNvSpPr txBox="1"/>
          <p:nvPr/>
        </p:nvSpPr>
        <p:spPr>
          <a:xfrm>
            <a:off x="1305763" y="5053474"/>
            <a:ext cx="11036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배포 파이프라인</a:t>
            </a:r>
            <a:endParaRPr lang="en-US" sz="1000" dirty="0">
              <a:latin typeface="+mn-ea"/>
            </a:endParaRPr>
          </a:p>
        </p:txBody>
      </p:sp>
      <p:sp>
        <p:nvSpPr>
          <p:cNvPr id="62" name="Text 55"/>
          <p:cNvSpPr txBox="1"/>
          <p:nvPr/>
        </p:nvSpPr>
        <p:spPr>
          <a:xfrm>
            <a:off x="2297887" y="5053474"/>
            <a:ext cx="22082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에 자동 게이트 (Fitness Function)</a:t>
            </a:r>
            <a:endParaRPr lang="en-US" sz="1000" dirty="0">
              <a:latin typeface="+mn-ea"/>
            </a:endParaRPr>
          </a:p>
        </p:txBody>
      </p:sp>
      <p:sp>
        <p:nvSpPr>
          <p:cNvPr id="63" name="Text 56"/>
          <p:cNvSpPr txBox="1"/>
          <p:nvPr/>
        </p:nvSpPr>
        <p:spPr>
          <a:xfrm>
            <a:off x="1228954" y="5259214"/>
            <a:ext cx="6748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 실패 시</a:t>
            </a:r>
            <a:endParaRPr lang="en-US" sz="1000" dirty="0">
              <a:latin typeface="+mn-ea"/>
            </a:endParaRPr>
          </a:p>
        </p:txBody>
      </p:sp>
      <p:sp>
        <p:nvSpPr>
          <p:cNvPr id="64" name="Text 57"/>
          <p:cNvSpPr txBox="1"/>
          <p:nvPr/>
        </p:nvSpPr>
        <p:spPr>
          <a:xfrm>
            <a:off x="1794053" y="5259214"/>
            <a:ext cx="12938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차단·롤백·샌드박스</a:t>
            </a:r>
            <a:endParaRPr lang="en-US" sz="1000" dirty="0">
              <a:latin typeface="+mn-ea"/>
            </a:endParaRPr>
          </a:p>
        </p:txBody>
      </p:sp>
      <p:sp>
        <p:nvSpPr>
          <p:cNvPr id="65" name="Text 58"/>
          <p:cNvSpPr txBox="1"/>
          <p:nvPr/>
        </p:nvSpPr>
        <p:spPr>
          <a:xfrm>
            <a:off x="2982773" y="5259214"/>
            <a:ext cx="37947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실험</a:t>
            </a:r>
            <a:endParaRPr lang="en-US" sz="1000" dirty="0">
              <a:latin typeface="+mn-ea"/>
            </a:endParaRPr>
          </a:p>
        </p:txBody>
      </p:sp>
      <p:sp>
        <p:nvSpPr>
          <p:cNvPr id="66" name="Text 59"/>
          <p:cNvSpPr txBox="1"/>
          <p:nvPr/>
        </p:nvSpPr>
        <p:spPr>
          <a:xfrm>
            <a:off x="1228954" y="604957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67" name="Text 60"/>
          <p:cNvSpPr txBox="1"/>
          <p:nvPr/>
        </p:nvSpPr>
        <p:spPr>
          <a:xfrm>
            <a:off x="1305763" y="6049575"/>
            <a:ext cx="15892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시스템/서비스/컴포넌트</a:t>
            </a:r>
            <a:endParaRPr lang="en-US" sz="1000" dirty="0">
              <a:latin typeface="+mn-ea"/>
            </a:endParaRPr>
          </a:p>
        </p:txBody>
      </p:sp>
      <p:sp>
        <p:nvSpPr>
          <p:cNvPr id="68" name="Text 61"/>
          <p:cNvSpPr txBox="1"/>
          <p:nvPr/>
        </p:nvSpPr>
        <p:spPr>
          <a:xfrm>
            <a:off x="2783434" y="6049575"/>
            <a:ext cx="100858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레벨 경계 확정</a:t>
            </a:r>
            <a:endParaRPr lang="en-US" sz="1000" dirty="0">
              <a:latin typeface="+mn-ea"/>
            </a:endParaRPr>
          </a:p>
        </p:txBody>
      </p:sp>
      <p:sp>
        <p:nvSpPr>
          <p:cNvPr id="69" name="Text 62"/>
          <p:cNvSpPr txBox="1"/>
          <p:nvPr/>
        </p:nvSpPr>
        <p:spPr>
          <a:xfrm>
            <a:off x="1228954" y="625531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70" name="Text 63"/>
          <p:cNvSpPr txBox="1"/>
          <p:nvPr/>
        </p:nvSpPr>
        <p:spPr>
          <a:xfrm>
            <a:off x="1305763" y="6255315"/>
            <a:ext cx="101772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RACI 매트릭스</a:t>
            </a:r>
            <a:endParaRPr lang="en-US" sz="1000" dirty="0">
              <a:latin typeface="+mn-ea"/>
            </a:endParaRPr>
          </a:p>
        </p:txBody>
      </p:sp>
      <p:sp>
        <p:nvSpPr>
          <p:cNvPr id="71" name="Text 64"/>
          <p:cNvSpPr txBox="1"/>
          <p:nvPr/>
        </p:nvSpPr>
        <p:spPr>
          <a:xfrm>
            <a:off x="2212848" y="6255315"/>
            <a:ext cx="142737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(책임·승인·협의·통보)</a:t>
            </a:r>
            <a:endParaRPr lang="en-US" sz="1000" dirty="0">
              <a:latin typeface="+mn-ea"/>
            </a:endParaRPr>
          </a:p>
        </p:txBody>
      </p:sp>
      <p:sp>
        <p:nvSpPr>
          <p:cNvPr id="72" name="Text 65"/>
          <p:cNvSpPr txBox="1"/>
          <p:nvPr/>
        </p:nvSpPr>
        <p:spPr>
          <a:xfrm>
            <a:off x="1228954" y="6461055"/>
            <a:ext cx="18928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•</a:t>
            </a:r>
            <a:endParaRPr lang="en-US" sz="1000" dirty="0">
              <a:latin typeface="+mn-ea"/>
            </a:endParaRPr>
          </a:p>
        </p:txBody>
      </p:sp>
      <p:sp>
        <p:nvSpPr>
          <p:cNvPr id="73" name="Text 66"/>
          <p:cNvSpPr txBox="1"/>
          <p:nvPr/>
        </p:nvSpPr>
        <p:spPr>
          <a:xfrm>
            <a:off x="1305763" y="6461055"/>
            <a:ext cx="10936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인터페이스 SLO</a:t>
            </a:r>
            <a:endParaRPr lang="en-US" sz="1000" dirty="0">
              <a:latin typeface="+mn-ea"/>
            </a:endParaRPr>
          </a:p>
        </p:txBody>
      </p:sp>
      <p:sp>
        <p:nvSpPr>
          <p:cNvPr id="74" name="Text 67"/>
          <p:cNvSpPr txBox="1"/>
          <p:nvPr/>
        </p:nvSpPr>
        <p:spPr>
          <a:xfrm>
            <a:off x="2292401" y="6461055"/>
            <a:ext cx="24597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와</a:t>
            </a:r>
            <a:endParaRPr lang="en-US" sz="1000" dirty="0">
              <a:latin typeface="+mn-ea"/>
            </a:endParaRPr>
          </a:p>
        </p:txBody>
      </p:sp>
      <p:sp>
        <p:nvSpPr>
          <p:cNvPr id="75" name="Text 68"/>
          <p:cNvSpPr txBox="1"/>
          <p:nvPr/>
        </p:nvSpPr>
        <p:spPr>
          <a:xfrm>
            <a:off x="2429561" y="6461055"/>
            <a:ext cx="683971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에러 버짓</a:t>
            </a:r>
            <a:endParaRPr lang="en-US" sz="1000" dirty="0">
              <a:latin typeface="+mn-ea"/>
            </a:endParaRPr>
          </a:p>
        </p:txBody>
      </p:sp>
      <p:sp>
        <p:nvSpPr>
          <p:cNvPr id="76" name="Text 69"/>
          <p:cNvSpPr txBox="1"/>
          <p:nvPr/>
        </p:nvSpPr>
        <p:spPr>
          <a:xfrm>
            <a:off x="3011119" y="6461055"/>
            <a:ext cx="52212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>
                    <a:alpha val="90000"/>
                  </a:srgbClr>
                </a:solidFill>
                <a:latin typeface="+mn-ea"/>
                <a:cs typeface="Inter" pitchFamily="34" charset="-120"/>
              </a:rPr>
              <a:t>계약화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381305" y="1123798"/>
            <a:ext cx="3619195" cy="2581351"/>
          </a:xfrm>
          <a:prstGeom prst="roundRect">
            <a:avLst>
              <a:gd name="adj" fmla="val 15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0644" y="1356970"/>
            <a:ext cx="190195" cy="190195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847649" y="1324051"/>
            <a:ext cx="8622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핵심 개념</a:t>
            </a:r>
            <a:endParaRPr lang="en-US" sz="1300" dirty="0">
              <a:latin typeface="+mn-ea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80644" y="1723644"/>
            <a:ext cx="3219602" cy="448056"/>
          </a:xfrm>
          <a:prstGeom prst="roundRect">
            <a:avLst>
              <a:gd name="adj" fmla="val 17369"/>
            </a:avLst>
          </a:prstGeom>
          <a:solidFill>
            <a:srgbClr val="3B82F6">
              <a:alpha val="2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80644" y="1723644"/>
            <a:ext cx="38405" cy="4480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" name="Shape 5"/>
          <p:cNvSpPr/>
          <p:nvPr/>
        </p:nvSpPr>
        <p:spPr>
          <a:xfrm>
            <a:off x="4286707" y="1123798"/>
            <a:ext cx="3619195" cy="2581351"/>
          </a:xfrm>
          <a:prstGeom prst="roundRect">
            <a:avLst>
              <a:gd name="adj" fmla="val 15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86046" y="1356970"/>
            <a:ext cx="190195" cy="190195"/>
          </a:xfrm>
          <a:prstGeom prst="rect">
            <a:avLst/>
          </a:prstGeom>
        </p:spPr>
      </p:pic>
      <p:sp>
        <p:nvSpPr>
          <p:cNvPr id="10" name="Text 6"/>
          <p:cNvSpPr txBox="1"/>
          <p:nvPr/>
        </p:nvSpPr>
        <p:spPr>
          <a:xfrm>
            <a:off x="4753051" y="1324051"/>
            <a:ext cx="1319479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4단계 프로세스</a:t>
            </a:r>
            <a:endParaRPr lang="en-US" sz="1300" dirty="0">
              <a:latin typeface="+mn-ea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486046" y="2672791"/>
            <a:ext cx="3219602" cy="448056"/>
          </a:xfrm>
          <a:prstGeom prst="roundRect">
            <a:avLst>
              <a:gd name="adj" fmla="val 17369"/>
            </a:avLst>
          </a:prstGeom>
          <a:solidFill>
            <a:srgbClr val="3B82F6">
              <a:alpha val="2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486046" y="2672791"/>
            <a:ext cx="38405" cy="4480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3" name="Shape 9"/>
          <p:cNvSpPr/>
          <p:nvPr/>
        </p:nvSpPr>
        <p:spPr>
          <a:xfrm>
            <a:off x="8191195" y="1123798"/>
            <a:ext cx="3619195" cy="2581351"/>
          </a:xfrm>
          <a:prstGeom prst="roundRect">
            <a:avLst>
              <a:gd name="adj" fmla="val 15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rcRect t="-12500" b="-12500"/>
          <a:stretch/>
        </p:blipFill>
        <p:spPr>
          <a:xfrm>
            <a:off x="8391449" y="1356970"/>
            <a:ext cx="190195" cy="190195"/>
          </a:xfrm>
          <a:prstGeom prst="rect">
            <a:avLst/>
          </a:prstGeom>
        </p:spPr>
      </p:pic>
      <p:sp>
        <p:nvSpPr>
          <p:cNvPr id="15" name="Text 10"/>
          <p:cNvSpPr txBox="1"/>
          <p:nvPr/>
        </p:nvSpPr>
        <p:spPr>
          <a:xfrm>
            <a:off x="8658454" y="1324051"/>
            <a:ext cx="2443277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GenAI Multi-Agent 필수 요소</a:t>
            </a:r>
            <a:endParaRPr lang="en-US" sz="1300" dirty="0">
              <a:latin typeface="+mn-ea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8391449" y="2672791"/>
            <a:ext cx="3219602" cy="448056"/>
          </a:xfrm>
          <a:prstGeom prst="roundRect">
            <a:avLst>
              <a:gd name="adj" fmla="val 17369"/>
            </a:avLst>
          </a:prstGeom>
          <a:solidFill>
            <a:srgbClr val="3B82F6">
              <a:alpha val="20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8391449" y="2672791"/>
            <a:ext cx="38405" cy="448056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8" name="Shape 13"/>
          <p:cNvSpPr/>
          <p:nvPr/>
        </p:nvSpPr>
        <p:spPr>
          <a:xfrm>
            <a:off x="381305" y="3895344"/>
            <a:ext cx="7295998" cy="2581351"/>
          </a:xfrm>
          <a:prstGeom prst="roundRect">
            <a:avLst>
              <a:gd name="adj" fmla="val 15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 l="-7143" r="-7143"/>
          <a:stretch/>
        </p:blipFill>
        <p:spPr>
          <a:xfrm>
            <a:off x="580644" y="4129430"/>
            <a:ext cx="190195" cy="190195"/>
          </a:xfrm>
          <a:prstGeom prst="rect">
            <a:avLst/>
          </a:prstGeom>
        </p:spPr>
      </p:pic>
      <p:sp>
        <p:nvSpPr>
          <p:cNvPr id="20" name="Text 14"/>
          <p:cNvSpPr txBox="1"/>
          <p:nvPr/>
        </p:nvSpPr>
        <p:spPr>
          <a:xfrm>
            <a:off x="847649" y="4095598"/>
            <a:ext cx="1252728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추천 참고 자료</a:t>
            </a:r>
            <a:endParaRPr lang="en-US" sz="1300" dirty="0">
              <a:latin typeface="+mn-ea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7962595" y="3895344"/>
            <a:ext cx="3847795" cy="2581351"/>
          </a:xfrm>
          <a:prstGeom prst="roundRect">
            <a:avLst>
              <a:gd name="adj" fmla="val 15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rcRect l="-16667" r="-16667"/>
          <a:stretch/>
        </p:blipFill>
        <p:spPr>
          <a:xfrm>
            <a:off x="8162849" y="4129430"/>
            <a:ext cx="190195" cy="190195"/>
          </a:xfrm>
          <a:prstGeom prst="rect">
            <a:avLst/>
          </a:prstGeom>
        </p:spPr>
      </p:pic>
      <p:sp>
        <p:nvSpPr>
          <p:cNvPr id="23" name="Text 16"/>
          <p:cNvSpPr txBox="1"/>
          <p:nvPr/>
        </p:nvSpPr>
        <p:spPr>
          <a:xfrm>
            <a:off x="8429854" y="4095598"/>
            <a:ext cx="69128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실무 팁</a:t>
            </a:r>
            <a:endParaRPr lang="en-US" sz="1300" dirty="0">
              <a:latin typeface="+mn-ea"/>
            </a:endParaRPr>
          </a:p>
        </p:txBody>
      </p:sp>
      <p:sp>
        <p:nvSpPr>
          <p:cNvPr id="24" name="Text 17"/>
          <p:cNvSpPr txBox="1"/>
          <p:nvPr/>
        </p:nvSpPr>
        <p:spPr>
          <a:xfrm>
            <a:off x="4702759" y="418795"/>
            <a:ext cx="3020263" cy="3721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한 장 요약</a:t>
            </a:r>
            <a:endParaRPr lang="en-US" sz="2400" dirty="0">
              <a:latin typeface="+mn-ea"/>
            </a:endParaRPr>
          </a:p>
        </p:txBody>
      </p:sp>
      <p:sp>
        <p:nvSpPr>
          <p:cNvPr id="25" name="Text 18"/>
          <p:cNvSpPr txBox="1"/>
          <p:nvPr/>
        </p:nvSpPr>
        <p:spPr>
          <a:xfrm>
            <a:off x="733349" y="1857146"/>
            <a:ext cx="21771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아키텍처 특성 = '측정 가능한 약속'</a:t>
            </a:r>
            <a:endParaRPr lang="en-US" sz="1000" dirty="0">
              <a:latin typeface="+mn-ea"/>
            </a:endParaRPr>
          </a:p>
        </p:txBody>
      </p:sp>
      <p:sp>
        <p:nvSpPr>
          <p:cNvPr id="26" name="Text 19"/>
          <p:cNvSpPr txBox="1"/>
          <p:nvPr/>
        </p:nvSpPr>
        <p:spPr>
          <a:xfrm>
            <a:off x="580644" y="2280514"/>
            <a:ext cx="30723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형용사(빠르다, 안전하다)가 아닌 수치 기반 목표</a:t>
            </a:r>
            <a:endParaRPr lang="en-US" sz="1000" dirty="0">
              <a:latin typeface="+mn-ea"/>
            </a:endParaRPr>
          </a:p>
        </p:txBody>
      </p:sp>
      <p:sp>
        <p:nvSpPr>
          <p:cNvPr id="27" name="Text 20"/>
          <p:cNvSpPr txBox="1"/>
          <p:nvPr/>
        </p:nvSpPr>
        <p:spPr>
          <a:xfrm>
            <a:off x="580644" y="2493569"/>
            <a:ext cx="21387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설계·검증·운영을 잇는 공통 언어</a:t>
            </a:r>
            <a:endParaRPr lang="en-US" sz="1000" dirty="0">
              <a:latin typeface="+mn-ea"/>
            </a:endParaRPr>
          </a:p>
        </p:txBody>
      </p:sp>
      <p:sp>
        <p:nvSpPr>
          <p:cNvPr id="28" name="Text 21"/>
          <p:cNvSpPr txBox="1"/>
          <p:nvPr/>
        </p:nvSpPr>
        <p:spPr>
          <a:xfrm>
            <a:off x="580644" y="2707538"/>
            <a:ext cx="2091233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Trade-off를 명시적으로 문서화</a:t>
            </a:r>
            <a:endParaRPr lang="en-US" sz="1000" dirty="0">
              <a:latin typeface="+mn-ea"/>
            </a:endParaRPr>
          </a:p>
        </p:txBody>
      </p:sp>
      <p:sp>
        <p:nvSpPr>
          <p:cNvPr id="29" name="Text 22"/>
          <p:cNvSpPr txBox="1"/>
          <p:nvPr/>
        </p:nvSpPr>
        <p:spPr>
          <a:xfrm>
            <a:off x="580644" y="2920594"/>
            <a:ext cx="23673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비기능 요구사항을 운영 지표로 전환</a:t>
            </a:r>
            <a:endParaRPr lang="en-US" sz="1000" dirty="0">
              <a:latin typeface="+mn-ea"/>
            </a:endParaRPr>
          </a:p>
        </p:txBody>
      </p:sp>
      <p:sp>
        <p:nvSpPr>
          <p:cNvPr id="30" name="Text 23"/>
          <p:cNvSpPr txBox="1"/>
          <p:nvPr/>
        </p:nvSpPr>
        <p:spPr>
          <a:xfrm>
            <a:off x="4486046" y="1742846"/>
            <a:ext cx="26051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1. 정의 → 시나리오+수치로 측정 가능하게</a:t>
            </a:r>
            <a:endParaRPr lang="en-US" sz="1000" dirty="0">
              <a:latin typeface="+mn-ea"/>
            </a:endParaRPr>
          </a:p>
        </p:txBody>
      </p:sp>
      <p:sp>
        <p:nvSpPr>
          <p:cNvPr id="31" name="Text 24"/>
          <p:cNvSpPr txBox="1"/>
          <p:nvPr/>
        </p:nvSpPr>
        <p:spPr>
          <a:xfrm>
            <a:off x="4486046" y="1956816"/>
            <a:ext cx="28529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2. 식별 → 이해관계자·시나리오 기반 우선순위</a:t>
            </a:r>
            <a:endParaRPr lang="en-US" sz="1000" dirty="0">
              <a:latin typeface="+mn-ea"/>
            </a:endParaRPr>
          </a:p>
        </p:txBody>
      </p:sp>
      <p:sp>
        <p:nvSpPr>
          <p:cNvPr id="32" name="Text 25"/>
          <p:cNvSpPr txBox="1"/>
          <p:nvPr/>
        </p:nvSpPr>
        <p:spPr>
          <a:xfrm>
            <a:off x="4486046" y="2169871"/>
            <a:ext cx="29196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3. 측정/거버넌스 → SLI/SLO, Fitness Function</a:t>
            </a:r>
            <a:endParaRPr lang="en-US" sz="1000" dirty="0">
              <a:latin typeface="+mn-ea"/>
            </a:endParaRPr>
          </a:p>
        </p:txBody>
      </p:sp>
      <p:sp>
        <p:nvSpPr>
          <p:cNvPr id="33" name="Text 26"/>
          <p:cNvSpPr txBox="1"/>
          <p:nvPr/>
        </p:nvSpPr>
        <p:spPr>
          <a:xfrm>
            <a:off x="4486046" y="2382926"/>
            <a:ext cx="2824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4. 범위/RACI → 시스템/서비스/컴포넌트 경계</a:t>
            </a:r>
            <a:endParaRPr lang="en-US" sz="1000" dirty="0">
              <a:latin typeface="+mn-ea"/>
            </a:endParaRPr>
          </a:p>
        </p:txBody>
      </p:sp>
      <p:sp>
        <p:nvSpPr>
          <p:cNvPr id="34" name="Text 27"/>
          <p:cNvSpPr txBox="1"/>
          <p:nvPr/>
        </p:nvSpPr>
        <p:spPr>
          <a:xfrm>
            <a:off x="4638751" y="2806294"/>
            <a:ext cx="71048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⚠️ 특성은</a:t>
            </a:r>
            <a:endParaRPr lang="en-US" sz="1000" dirty="0">
              <a:latin typeface="+mn-ea"/>
            </a:endParaRPr>
          </a:p>
        </p:txBody>
      </p:sp>
      <p:sp>
        <p:nvSpPr>
          <p:cNvPr id="35" name="Text 28"/>
          <p:cNvSpPr txBox="1"/>
          <p:nvPr/>
        </p:nvSpPr>
        <p:spPr>
          <a:xfrm>
            <a:off x="5242255" y="2806294"/>
            <a:ext cx="5001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최소한</a:t>
            </a:r>
            <a:endParaRPr lang="en-US" sz="1000" dirty="0">
              <a:latin typeface="+mn-ea"/>
            </a:endParaRPr>
          </a:p>
        </p:txBody>
      </p:sp>
      <p:sp>
        <p:nvSpPr>
          <p:cNvPr id="36" name="Text 29"/>
          <p:cNvSpPr txBox="1"/>
          <p:nvPr/>
        </p:nvSpPr>
        <p:spPr>
          <a:xfrm>
            <a:off x="5642762" y="2806294"/>
            <a:ext cx="10908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만 선택 복잡도↑</a:t>
            </a:r>
            <a:endParaRPr lang="en-US" sz="1000" dirty="0">
              <a:latin typeface="+mn-ea"/>
            </a:endParaRPr>
          </a:p>
        </p:txBody>
      </p:sp>
      <p:sp>
        <p:nvSpPr>
          <p:cNvPr id="37" name="Text 30"/>
          <p:cNvSpPr txBox="1"/>
          <p:nvPr/>
        </p:nvSpPr>
        <p:spPr>
          <a:xfrm>
            <a:off x="8391449" y="1742846"/>
            <a:ext cx="2567635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Trace-First: 에이전트 단계별 관측 필수</a:t>
            </a:r>
            <a:endParaRPr lang="en-US" sz="1000" dirty="0">
              <a:latin typeface="+mn-ea"/>
            </a:endParaRPr>
          </a:p>
        </p:txBody>
      </p:sp>
      <p:sp>
        <p:nvSpPr>
          <p:cNvPr id="38" name="Text 31"/>
          <p:cNvSpPr txBox="1"/>
          <p:nvPr/>
        </p:nvSpPr>
        <p:spPr>
          <a:xfrm>
            <a:off x="8391449" y="1956816"/>
            <a:ext cx="2376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Evaluation: offline/online 평가 병행</a:t>
            </a:r>
            <a:endParaRPr lang="en-US" sz="1000" dirty="0">
              <a:latin typeface="+mn-ea"/>
            </a:endParaRPr>
          </a:p>
        </p:txBody>
      </p:sp>
      <p:sp>
        <p:nvSpPr>
          <p:cNvPr id="39" name="Text 32"/>
          <p:cNvSpPr txBox="1"/>
          <p:nvPr/>
        </p:nvSpPr>
        <p:spPr>
          <a:xfrm>
            <a:off x="8391449" y="2169871"/>
            <a:ext cx="20528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MCP/A2A: 표준 프로토콜 채택</a:t>
            </a:r>
            <a:endParaRPr lang="en-US" sz="1000" dirty="0">
              <a:latin typeface="+mn-ea"/>
            </a:endParaRPr>
          </a:p>
        </p:txBody>
      </p:sp>
      <p:sp>
        <p:nvSpPr>
          <p:cNvPr id="40" name="Text 33"/>
          <p:cNvSpPr txBox="1"/>
          <p:nvPr/>
        </p:nvSpPr>
        <p:spPr>
          <a:xfrm>
            <a:off x="8391449" y="2382926"/>
            <a:ext cx="2986430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Graph Orchestration: 상태·재시도·체크포인트</a:t>
            </a:r>
            <a:endParaRPr lang="en-US" sz="1000" dirty="0">
              <a:latin typeface="+mn-ea"/>
            </a:endParaRPr>
          </a:p>
        </p:txBody>
      </p:sp>
      <p:sp>
        <p:nvSpPr>
          <p:cNvPr id="41" name="Text 34"/>
          <p:cNvSpPr txBox="1"/>
          <p:nvPr/>
        </p:nvSpPr>
        <p:spPr>
          <a:xfrm>
            <a:off x="8544154" y="2806294"/>
            <a:ext cx="41513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FFFFFF"/>
                </a:solidFill>
                <a:latin typeface="+mn-ea"/>
                <a:cs typeface="Inter" pitchFamily="34" charset="-120"/>
              </a:rPr>
              <a:t>안전:</a:t>
            </a:r>
            <a:endParaRPr lang="en-US" sz="1000" dirty="0">
              <a:latin typeface="+mn-ea"/>
            </a:endParaRPr>
          </a:p>
        </p:txBody>
      </p:sp>
      <p:sp>
        <p:nvSpPr>
          <p:cNvPr id="42" name="Text 35"/>
          <p:cNvSpPr txBox="1"/>
          <p:nvPr/>
        </p:nvSpPr>
        <p:spPr>
          <a:xfrm>
            <a:off x="8855050" y="2806294"/>
            <a:ext cx="15764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고위험 액션은 HITL 필수</a:t>
            </a:r>
            <a:endParaRPr lang="en-US" sz="1000" dirty="0">
              <a:latin typeface="+mn-ea"/>
            </a:endParaRPr>
          </a:p>
        </p:txBody>
      </p:sp>
      <p:sp>
        <p:nvSpPr>
          <p:cNvPr id="43" name="Text 36"/>
          <p:cNvSpPr txBox="1"/>
          <p:nvPr/>
        </p:nvSpPr>
        <p:spPr>
          <a:xfrm>
            <a:off x="580644" y="4515307"/>
            <a:ext cx="7598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도서/가이드</a:t>
            </a:r>
            <a:endParaRPr lang="en-US" sz="900" dirty="0">
              <a:latin typeface="+mn-ea"/>
            </a:endParaRPr>
          </a:p>
        </p:txBody>
      </p:sp>
      <p:sp>
        <p:nvSpPr>
          <p:cNvPr id="44" name="Text 37"/>
          <p:cNvSpPr txBox="1"/>
          <p:nvPr/>
        </p:nvSpPr>
        <p:spPr>
          <a:xfrm>
            <a:off x="580644" y="4712818"/>
            <a:ext cx="2817266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Building Evolutionary Architectures (O'Reilly)</a:t>
            </a:r>
            <a:endParaRPr lang="en-US" sz="900" dirty="0">
              <a:latin typeface="+mn-ea"/>
            </a:endParaRPr>
          </a:p>
        </p:txBody>
      </p:sp>
      <p:sp>
        <p:nvSpPr>
          <p:cNvPr id="45" name="Text 38"/>
          <p:cNvSpPr txBox="1"/>
          <p:nvPr/>
        </p:nvSpPr>
        <p:spPr>
          <a:xfrm>
            <a:off x="580644" y="4911242"/>
            <a:ext cx="2426818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Software Architecture: The Hard Parts (O'Reilly)</a:t>
            </a:r>
            <a:endParaRPr lang="en-US" sz="900" dirty="0">
              <a:latin typeface="+mn-ea"/>
            </a:endParaRPr>
          </a:p>
        </p:txBody>
      </p:sp>
      <p:sp>
        <p:nvSpPr>
          <p:cNvPr id="46" name="Text 39"/>
          <p:cNvSpPr txBox="1"/>
          <p:nvPr/>
        </p:nvSpPr>
        <p:spPr>
          <a:xfrm>
            <a:off x="580644" y="5307178"/>
            <a:ext cx="255117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Architecture Kata (fundamental!sofsowarearchitecture.com)</a:t>
            </a:r>
            <a:endParaRPr lang="en-US" sz="900" dirty="0">
              <a:latin typeface="+mn-ea"/>
            </a:endParaRPr>
          </a:p>
        </p:txBody>
      </p:sp>
      <p:sp>
        <p:nvSpPr>
          <p:cNvPr id="47" name="Text 40"/>
          <p:cNvSpPr txBox="1"/>
          <p:nvPr/>
        </p:nvSpPr>
        <p:spPr>
          <a:xfrm>
            <a:off x="3584448" y="4515307"/>
            <a:ext cx="1007669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표준/프레임워크</a:t>
            </a:r>
            <a:endParaRPr lang="en-US" sz="900" dirty="0">
              <a:latin typeface="+mn-ea"/>
            </a:endParaRPr>
          </a:p>
        </p:txBody>
      </p:sp>
      <p:sp>
        <p:nvSpPr>
          <p:cNvPr id="48" name="Text 41"/>
          <p:cNvSpPr txBox="1"/>
          <p:nvPr/>
        </p:nvSpPr>
        <p:spPr>
          <a:xfrm>
            <a:off x="3584448" y="4712818"/>
            <a:ext cx="141732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MCP (Model Context Protocol) 스펙</a:t>
            </a:r>
            <a:endParaRPr lang="en-US" sz="900" dirty="0">
              <a:latin typeface="+mn-ea"/>
            </a:endParaRPr>
          </a:p>
        </p:txBody>
      </p:sp>
      <p:sp>
        <p:nvSpPr>
          <p:cNvPr id="49" name="Text 42"/>
          <p:cNvSpPr txBox="1"/>
          <p:nvPr/>
        </p:nvSpPr>
        <p:spPr>
          <a:xfrm>
            <a:off x="3584448" y="5108753"/>
            <a:ext cx="1751076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A2A (Agent2Agent) 프로토콜</a:t>
            </a:r>
            <a:endParaRPr lang="en-US" sz="900" dirty="0">
              <a:latin typeface="+mn-ea"/>
            </a:endParaRPr>
          </a:p>
        </p:txBody>
      </p:sp>
      <p:sp>
        <p:nvSpPr>
          <p:cNvPr id="50" name="Text 43"/>
          <p:cNvSpPr txBox="1"/>
          <p:nvPr/>
        </p:nvSpPr>
        <p:spPr>
          <a:xfrm>
            <a:off x="3584448" y="5505602"/>
            <a:ext cx="1731874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LangGraph, OpenAI Evals, Langfuse</a:t>
            </a:r>
            <a:endParaRPr lang="en-US" sz="900" dirty="0">
              <a:latin typeface="+mn-ea"/>
            </a:endParaRPr>
          </a:p>
        </p:txBody>
      </p:sp>
      <p:sp>
        <p:nvSpPr>
          <p:cNvPr id="51" name="Text 44"/>
          <p:cNvSpPr txBox="1"/>
          <p:nvPr/>
        </p:nvSpPr>
        <p:spPr>
          <a:xfrm>
            <a:off x="5501030" y="4515307"/>
            <a:ext cx="636422" cy="1527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학술/연구</a:t>
            </a:r>
            <a:endParaRPr lang="en-US" sz="900" dirty="0">
              <a:latin typeface="+mn-ea"/>
            </a:endParaRPr>
          </a:p>
        </p:txBody>
      </p:sp>
      <p:sp>
        <p:nvSpPr>
          <p:cNvPr id="52" name="Text 45"/>
          <p:cNvSpPr txBox="1"/>
          <p:nvPr/>
        </p:nvSpPr>
        <p:spPr>
          <a:xfrm>
            <a:off x="5501030" y="4712818"/>
            <a:ext cx="1570025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MAESTRO: Multi-Agent Evaluation (2026)</a:t>
            </a:r>
            <a:endParaRPr lang="en-US" sz="900" dirty="0">
              <a:latin typeface="+mn-ea"/>
            </a:endParaRPr>
          </a:p>
        </p:txBody>
      </p:sp>
      <p:sp>
        <p:nvSpPr>
          <p:cNvPr id="53" name="Text 46"/>
          <p:cNvSpPr txBox="1"/>
          <p:nvPr/>
        </p:nvSpPr>
        <p:spPr>
          <a:xfrm>
            <a:off x="5501030" y="5108753"/>
            <a:ext cx="1988820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Agent2Agent Protocol (Google Research)</a:t>
            </a:r>
            <a:endParaRPr lang="en-US" sz="900" dirty="0">
              <a:latin typeface="+mn-ea"/>
            </a:endParaRPr>
          </a:p>
        </p:txBody>
      </p:sp>
      <p:sp>
        <p:nvSpPr>
          <p:cNvPr id="54" name="Text 47"/>
          <p:cNvSpPr txBox="1"/>
          <p:nvPr/>
        </p:nvSpPr>
        <p:spPr>
          <a:xfrm>
            <a:off x="5501030" y="5505602"/>
            <a:ext cx="1922069" cy="3529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• Tracing &amp; Evaluation in GenAI Systems</a:t>
            </a:r>
            <a:endParaRPr lang="en-US" sz="900" dirty="0">
              <a:latin typeface="+mn-ea"/>
            </a:endParaRPr>
          </a:p>
        </p:txBody>
      </p:sp>
      <p:sp>
        <p:nvSpPr>
          <p:cNvPr id="55" name="Text 48"/>
          <p:cNvSpPr txBox="1"/>
          <p:nvPr/>
        </p:nvSpPr>
        <p:spPr>
          <a:xfrm>
            <a:off x="8162849" y="4515307"/>
            <a:ext cx="19293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✅ 가능한 한 최소 특성만 선택</a:t>
            </a:r>
            <a:endParaRPr lang="en-US" sz="1000" dirty="0">
              <a:latin typeface="+mn-ea"/>
            </a:endParaRPr>
          </a:p>
        </p:txBody>
      </p:sp>
      <p:sp>
        <p:nvSpPr>
          <p:cNvPr id="56" name="Text 49"/>
          <p:cNvSpPr txBox="1"/>
          <p:nvPr/>
        </p:nvSpPr>
        <p:spPr>
          <a:xfrm>
            <a:off x="8162849" y="4728362"/>
            <a:ext cx="237652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✅ 모든 특성은 시나리오+수치로 정의</a:t>
            </a:r>
            <a:endParaRPr lang="en-US" sz="1000" dirty="0">
              <a:latin typeface="+mn-ea"/>
            </a:endParaRPr>
          </a:p>
        </p:txBody>
      </p:sp>
      <p:sp>
        <p:nvSpPr>
          <p:cNvPr id="57" name="Text 50"/>
          <p:cNvSpPr txBox="1"/>
          <p:nvPr/>
        </p:nvSpPr>
        <p:spPr>
          <a:xfrm>
            <a:off x="8162849" y="4941418"/>
            <a:ext cx="27294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✅ 이해관계자 워크숍 필수 (번역 오류 방지)</a:t>
            </a:r>
            <a:endParaRPr lang="en-US" sz="1000" dirty="0">
              <a:latin typeface="+mn-ea"/>
            </a:endParaRPr>
          </a:p>
        </p:txBody>
      </p:sp>
      <p:sp>
        <p:nvSpPr>
          <p:cNvPr id="58" name="Text 51"/>
          <p:cNvSpPr txBox="1"/>
          <p:nvPr/>
        </p:nvSpPr>
        <p:spPr>
          <a:xfrm>
            <a:off x="8162849" y="5155387"/>
            <a:ext cx="29004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Inter" pitchFamily="34" charset="-120"/>
              </a:rPr>
              <a:t>✅ 배포 파이프라인에 품질 게이트 반드시 포함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EF0E6-1FCA-A6C3-D09E-6C36AAE04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5B8C01-79C0-2ED2-36CD-A87D07F7F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6" y="444077"/>
            <a:ext cx="11215868" cy="62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2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726482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726482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Shape 2"/>
          <p:cNvSpPr/>
          <p:nvPr/>
        </p:nvSpPr>
        <p:spPr>
          <a:xfrm>
            <a:off x="571500" y="2980125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71500" y="2980125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4232853"/>
            <a:ext cx="11048695" cy="1067105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4232853"/>
            <a:ext cx="38405" cy="106710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8" name="Text 6"/>
          <p:cNvSpPr txBox="1"/>
          <p:nvPr/>
        </p:nvSpPr>
        <p:spPr>
          <a:xfrm>
            <a:off x="3578047" y="514807"/>
            <a:ext cx="5339182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latin typeface="+mn-ea"/>
                <a:cs typeface="Noto Sans KR" pitchFamily="34" charset="-120"/>
              </a:rPr>
              <a:t>왜 '아키텍처 특성'이 중요한가</a:t>
            </a:r>
            <a:endParaRPr lang="en-US" sz="3100" dirty="0">
              <a:latin typeface="+mn-ea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4148633" y="1204265"/>
            <a:ext cx="4038905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latin typeface="+mn-ea"/>
                <a:cs typeface="Noto Sans KR" pitchFamily="34" charset="-120"/>
              </a:rPr>
              <a:t>기능 요구사항만으로는 시스템이 성공하지 않는다</a:t>
            </a:r>
            <a:endParaRPr lang="en-US" sz="1500" dirty="0">
              <a:latin typeface="+mn-ea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505" y="2059324"/>
            <a:ext cx="228600" cy="228600"/>
          </a:xfrm>
          <a:prstGeom prst="rect">
            <a:avLst/>
          </a:prstGeom>
        </p:spPr>
      </p:pic>
      <p:sp>
        <p:nvSpPr>
          <p:cNvPr id="11" name="Text 8"/>
          <p:cNvSpPr txBox="1"/>
          <p:nvPr/>
        </p:nvSpPr>
        <p:spPr>
          <a:xfrm>
            <a:off x="1218895" y="1955082"/>
            <a:ext cx="18288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기능 요구사항의 한계</a:t>
            </a:r>
            <a:endParaRPr lang="en-US" sz="1500" dirty="0">
              <a:latin typeface="+mn-ea"/>
            </a:endParaRPr>
          </a:p>
        </p:txBody>
      </p:sp>
      <p:sp>
        <p:nvSpPr>
          <p:cNvPr id="12" name="Text 9"/>
          <p:cNvSpPr txBox="1"/>
          <p:nvPr/>
        </p:nvSpPr>
        <p:spPr>
          <a:xfrm>
            <a:off x="1218895" y="2317185"/>
            <a:ext cx="7886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기능은 "무엇을" 할지만 정의합니다. 하지만 실제 실패는 성능, 확장성, 가용성, 보안, 비용 등 비기능적 요소에서 발생합니다.</a:t>
            </a:r>
            <a:endParaRPr lang="en-US" sz="1200" dirty="0">
              <a:latin typeface="+mn-ea"/>
            </a:endParaRPr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8505" y="3312966"/>
            <a:ext cx="228600" cy="228600"/>
          </a:xfrm>
          <a:prstGeom prst="rect">
            <a:avLst/>
          </a:prstGeom>
        </p:spPr>
      </p:pic>
      <p:sp>
        <p:nvSpPr>
          <p:cNvPr id="14" name="Text 10"/>
          <p:cNvSpPr txBox="1"/>
          <p:nvPr/>
        </p:nvSpPr>
        <p:spPr>
          <a:xfrm>
            <a:off x="1218895" y="3208725"/>
            <a:ext cx="18288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아키텍처 특성의 역할</a:t>
            </a:r>
            <a:endParaRPr lang="en-US" sz="1500" dirty="0">
              <a:latin typeface="+mn-ea"/>
            </a:endParaRPr>
          </a:p>
        </p:txBody>
      </p:sp>
      <p:sp>
        <p:nvSpPr>
          <p:cNvPr id="15" name="Text 11"/>
          <p:cNvSpPr txBox="1"/>
          <p:nvPr/>
        </p:nvSpPr>
        <p:spPr>
          <a:xfrm>
            <a:off x="1218895" y="3570827"/>
            <a:ext cx="63825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설계 의사결정의 기준이 되며, 검증 가능한 목표(SLI/SLO)를 제시하고, 운영 거버넌스와 연결됩니다.</a:t>
            </a:r>
            <a:endParaRPr lang="en-US" sz="1200" dirty="0">
              <a:latin typeface="+mn-ea"/>
            </a:endParaRPr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rcRect l="-80" r="-80"/>
          <a:stretch/>
        </p:blipFill>
        <p:spPr>
          <a:xfrm>
            <a:off x="838505" y="4566609"/>
            <a:ext cx="286207" cy="228600"/>
          </a:xfrm>
          <a:prstGeom prst="rect">
            <a:avLst/>
          </a:prstGeom>
        </p:spPr>
      </p:pic>
      <p:sp>
        <p:nvSpPr>
          <p:cNvPr id="17" name="Text 12"/>
          <p:cNvSpPr txBox="1"/>
          <p:nvPr/>
        </p:nvSpPr>
        <p:spPr>
          <a:xfrm>
            <a:off x="1276502" y="4461453"/>
            <a:ext cx="160020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트레이드오프 관점</a:t>
            </a:r>
            <a:endParaRPr lang="en-US" sz="1500" dirty="0">
              <a:latin typeface="+mn-ea"/>
            </a:endParaRPr>
          </a:p>
        </p:txBody>
      </p:sp>
      <p:sp>
        <p:nvSpPr>
          <p:cNvPr id="18" name="Text 13"/>
          <p:cNvSpPr txBox="1"/>
          <p:nvPr/>
        </p:nvSpPr>
        <p:spPr>
          <a:xfrm>
            <a:off x="1276502" y="4823555"/>
            <a:ext cx="62014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기능 vs 비기능, 보안 vs 민첩성, 정확도 vs 지연 등 상충하는 요소들을 균형있게 설계해야 합니다.</a:t>
            </a:r>
            <a:endParaRPr lang="en-US" sz="1200" dirty="0">
              <a:latin typeface="+mn-ea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5415991" y="5774916"/>
            <a:ext cx="171907" cy="190195"/>
          </a:xfrm>
          <a:prstGeom prst="rect">
            <a:avLst/>
          </a:prstGeom>
        </p:spPr>
      </p:pic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rcRect l="-1648" r="-1648"/>
          <a:stretch/>
        </p:blipFill>
        <p:spPr>
          <a:xfrm>
            <a:off x="6706210" y="5774916"/>
            <a:ext cx="171907" cy="190195"/>
          </a:xfrm>
          <a:prstGeom prst="rect">
            <a:avLst/>
          </a:prstGeom>
        </p:spPr>
      </p:pic>
      <p:sp>
        <p:nvSpPr>
          <p:cNvPr id="21" name="Text 14"/>
          <p:cNvSpPr txBox="1"/>
          <p:nvPr/>
        </p:nvSpPr>
        <p:spPr>
          <a:xfrm>
            <a:off x="4450385" y="6456144"/>
            <a:ext cx="339608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latin typeface="+mn-ea"/>
                <a:cs typeface="Noto Sans KR" pitchFamily="34" charset="-120"/>
              </a:rPr>
              <a:t>아키텍처 특성은 시스템의 성공을 좌우하는 핵심 요소입니다</a:t>
            </a:r>
            <a:endParaRPr lang="en-US" sz="1000" dirty="0">
              <a:latin typeface="+mn-ea"/>
            </a:endParaRPr>
          </a:p>
        </p:txBody>
      </p:sp>
      <p:sp>
        <p:nvSpPr>
          <p:cNvPr id="22" name="Shape 15"/>
          <p:cNvSpPr/>
          <p:nvPr/>
        </p:nvSpPr>
        <p:spPr>
          <a:xfrm>
            <a:off x="3884371" y="5598437"/>
            <a:ext cx="1343254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3" name="Text 16"/>
          <p:cNvSpPr txBox="1"/>
          <p:nvPr/>
        </p:nvSpPr>
        <p:spPr>
          <a:xfrm>
            <a:off x="4112971" y="5751142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기능 요구사항</a:t>
            </a:r>
            <a:endParaRPr lang="en-US" sz="1200" dirty="0">
              <a:latin typeface="+mn-ea"/>
            </a:endParaRPr>
          </a:p>
        </p:txBody>
      </p:sp>
      <p:sp>
        <p:nvSpPr>
          <p:cNvPr id="24" name="Shape 17"/>
          <p:cNvSpPr/>
          <p:nvPr/>
        </p:nvSpPr>
        <p:spPr>
          <a:xfrm>
            <a:off x="5778094" y="5598437"/>
            <a:ext cx="743407" cy="533095"/>
          </a:xfrm>
          <a:prstGeom prst="roundRect">
            <a:avLst>
              <a:gd name="adj" fmla="val 24504"/>
            </a:avLst>
          </a:prstGeom>
          <a:solidFill>
            <a:srgbClr val="FFFFFF"/>
          </a:solidFill>
          <a:ln/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" name="Text 18"/>
          <p:cNvSpPr txBox="1"/>
          <p:nvPr/>
        </p:nvSpPr>
        <p:spPr>
          <a:xfrm>
            <a:off x="6006694" y="5751142"/>
            <a:ext cx="4005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개발</a:t>
            </a:r>
            <a:endParaRPr lang="en-US" sz="1200" dirty="0">
              <a:latin typeface="+mn-ea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068312" y="5580149"/>
            <a:ext cx="1248156" cy="571500"/>
          </a:xfrm>
          <a:prstGeom prst="roundRect">
            <a:avLst>
              <a:gd name="adj" fmla="val 21333"/>
            </a:avLst>
          </a:prstGeom>
          <a:solidFill>
            <a:srgbClr val="FFFFFF"/>
          </a:solidFill>
          <a:ln w="25400">
            <a:solidFill>
              <a:srgbClr val="DC2626"/>
            </a:solidFill>
            <a:prstDash val="solid"/>
          </a:ln>
          <a:effectLst>
            <a:outerShdw blurRad="76200" dist="254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7" name="Text 20"/>
          <p:cNvSpPr txBox="1"/>
          <p:nvPr/>
        </p:nvSpPr>
        <p:spPr>
          <a:xfrm>
            <a:off x="7316114" y="5751142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374151"/>
                </a:solidFill>
                <a:latin typeface="+mn-ea"/>
                <a:cs typeface="Noto Sans KR" pitchFamily="34" charset="-120"/>
              </a:rPr>
              <a:t>비기능 실패</a:t>
            </a:r>
            <a:endParaRPr lang="en-US" sz="12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1500" y="1870862"/>
            <a:ext cx="5410505" cy="1923898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71500" y="1870862"/>
            <a:ext cx="38405" cy="1923898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4" name="Shape 2"/>
          <p:cNvSpPr/>
          <p:nvPr/>
        </p:nvSpPr>
        <p:spPr>
          <a:xfrm>
            <a:off x="6210605" y="1870862"/>
            <a:ext cx="5410505" cy="1923898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210605" y="1870862"/>
            <a:ext cx="38405" cy="1923898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4023360"/>
            <a:ext cx="5410505" cy="1923898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571500" y="4023360"/>
            <a:ext cx="38405" cy="1923898"/>
          </a:xfrm>
          <a:prstGeom prst="rect">
            <a:avLst/>
          </a:prstGeom>
          <a:solidFill>
            <a:srgbClr val="F59E0B"/>
          </a:solidFill>
          <a:ln/>
        </p:spPr>
      </p:sp>
      <p:sp>
        <p:nvSpPr>
          <p:cNvPr id="8" name="Shape 6"/>
          <p:cNvSpPr/>
          <p:nvPr/>
        </p:nvSpPr>
        <p:spPr>
          <a:xfrm>
            <a:off x="6210605" y="4023360"/>
            <a:ext cx="5410505" cy="1923898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8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6210605" y="4023360"/>
            <a:ext cx="38405" cy="1923898"/>
          </a:xfrm>
          <a:prstGeom prst="rect">
            <a:avLst/>
          </a:prstGeom>
          <a:solidFill>
            <a:srgbClr val="EF4444"/>
          </a:solidFill>
          <a:ln/>
        </p:spPr>
      </p:sp>
      <p:sp>
        <p:nvSpPr>
          <p:cNvPr id="10" name="Text 8"/>
          <p:cNvSpPr txBox="1"/>
          <p:nvPr/>
        </p:nvSpPr>
        <p:spPr>
          <a:xfrm>
            <a:off x="4462272" y="514807"/>
            <a:ext cx="3577133" cy="581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1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4개 챕터 한 줄 요약</a:t>
            </a:r>
            <a:endParaRPr lang="en-US" sz="3100" dirty="0">
              <a:latin typeface="+mn-ea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4301338" y="1204265"/>
            <a:ext cx="3734410" cy="277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500" dirty="0">
                <a:solidFill>
                  <a:srgbClr val="64748B"/>
                </a:solidFill>
                <a:latin typeface="+mn-ea"/>
                <a:cs typeface="Noto Sans KR" pitchFamily="34" charset="-120"/>
              </a:rPr>
              <a:t>아키텍처 특성: 정의-식별-측정/거버넌스-범위</a:t>
            </a:r>
            <a:endParaRPr lang="en-US" sz="1500" dirty="0">
              <a:latin typeface="+mn-ea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8505" y="2151583"/>
            <a:ext cx="190195" cy="190195"/>
          </a:xfrm>
          <a:prstGeom prst="rect">
            <a:avLst/>
          </a:prstGeom>
        </p:spPr>
      </p:pic>
      <p:sp>
        <p:nvSpPr>
          <p:cNvPr id="13" name="Text 10"/>
          <p:cNvSpPr txBox="1"/>
          <p:nvPr/>
        </p:nvSpPr>
        <p:spPr>
          <a:xfrm>
            <a:off x="838505" y="2461565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ch04</a:t>
            </a:r>
            <a:endParaRPr lang="en-US" sz="1000" dirty="0">
              <a:latin typeface="+mn-ea"/>
            </a:endParaRPr>
          </a:p>
        </p:txBody>
      </p:sp>
      <p:sp>
        <p:nvSpPr>
          <p:cNvPr id="14" name="Text 11"/>
          <p:cNvSpPr txBox="1"/>
          <p:nvPr/>
        </p:nvSpPr>
        <p:spPr>
          <a:xfrm>
            <a:off x="838505" y="2737714"/>
            <a:ext cx="146212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정의 (Definition)</a:t>
            </a:r>
            <a:endParaRPr lang="en-US" sz="1300" dirty="0">
              <a:latin typeface="+mn-ea"/>
            </a:endParaRPr>
          </a:p>
        </p:txBody>
      </p:sp>
      <p:sp>
        <p:nvSpPr>
          <p:cNvPr id="15" name="Text 12"/>
          <p:cNvSpPr txBox="1"/>
          <p:nvPr/>
        </p:nvSpPr>
        <p:spPr>
          <a:xfrm>
            <a:off x="838505" y="3108960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'빠르다/안전하다/확장 가능하다' 같은</a:t>
            </a:r>
            <a:endParaRPr lang="en-US" sz="1200" dirty="0">
              <a:latin typeface="+mn-ea"/>
            </a:endParaRPr>
          </a:p>
        </p:txBody>
      </p:sp>
      <p:sp>
        <p:nvSpPr>
          <p:cNvPr id="16" name="Text 13"/>
          <p:cNvSpPr txBox="1"/>
          <p:nvPr/>
        </p:nvSpPr>
        <p:spPr>
          <a:xfrm>
            <a:off x="3231490" y="3108960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형용사를 넘어</a:t>
            </a:r>
            <a:endParaRPr lang="en-US" sz="1200" dirty="0">
              <a:latin typeface="+mn-ea"/>
            </a:endParaRPr>
          </a:p>
        </p:txBody>
      </p:sp>
      <p:sp>
        <p:nvSpPr>
          <p:cNvPr id="17" name="Text 14"/>
          <p:cNvSpPr txBox="1"/>
          <p:nvPr/>
        </p:nvSpPr>
        <p:spPr>
          <a:xfrm>
            <a:off x="4186964" y="3108960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측정 가능한 약속</a:t>
            </a:r>
            <a:endParaRPr lang="en-US" sz="1200" dirty="0">
              <a:latin typeface="+mn-ea"/>
            </a:endParaRPr>
          </a:p>
        </p:txBody>
      </p:sp>
      <p:sp>
        <p:nvSpPr>
          <p:cNvPr id="18" name="Text 15"/>
          <p:cNvSpPr txBox="1"/>
          <p:nvPr/>
        </p:nvSpPr>
        <p:spPr>
          <a:xfrm>
            <a:off x="838505" y="3227710"/>
            <a:ext cx="492495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으로 정의합니다. 모호함을 제거하고, 언제든 검증 가능하게 만듭니다.</a:t>
            </a:r>
            <a:endParaRPr lang="en-US" sz="1200" dirty="0">
              <a:latin typeface="+mn-ea"/>
            </a:endParaRPr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6695" y="2151583"/>
            <a:ext cx="190195" cy="190195"/>
          </a:xfrm>
          <a:prstGeom prst="rect">
            <a:avLst/>
          </a:prstGeom>
        </p:spPr>
      </p:pic>
      <p:sp>
        <p:nvSpPr>
          <p:cNvPr id="20" name="Text 16"/>
          <p:cNvSpPr txBox="1"/>
          <p:nvPr/>
        </p:nvSpPr>
        <p:spPr>
          <a:xfrm>
            <a:off x="6476695" y="2461565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ch05</a:t>
            </a:r>
            <a:endParaRPr lang="en-US" sz="1000" dirty="0">
              <a:latin typeface="+mn-ea"/>
            </a:endParaRPr>
          </a:p>
        </p:txBody>
      </p:sp>
      <p:sp>
        <p:nvSpPr>
          <p:cNvPr id="21" name="Text 17"/>
          <p:cNvSpPr txBox="1"/>
          <p:nvPr/>
        </p:nvSpPr>
        <p:spPr>
          <a:xfrm>
            <a:off x="6476695" y="2737714"/>
            <a:ext cx="1767535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식별 (Identification)</a:t>
            </a:r>
            <a:endParaRPr lang="en-US" sz="1300" dirty="0">
              <a:latin typeface="+mn-ea"/>
            </a:endParaRPr>
          </a:p>
        </p:txBody>
      </p:sp>
      <p:sp>
        <p:nvSpPr>
          <p:cNvPr id="22" name="Text 18"/>
          <p:cNvSpPr txBox="1"/>
          <p:nvPr/>
        </p:nvSpPr>
        <p:spPr>
          <a:xfrm>
            <a:off x="6476695" y="3108960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이해관계자 중심</a:t>
            </a:r>
            <a:endParaRPr lang="en-US" sz="1200" dirty="0">
              <a:latin typeface="+mn-ea"/>
            </a:endParaRPr>
          </a:p>
        </p:txBody>
      </p:sp>
      <p:sp>
        <p:nvSpPr>
          <p:cNvPr id="23" name="Text 19"/>
          <p:cNvSpPr txBox="1"/>
          <p:nvPr/>
        </p:nvSpPr>
        <p:spPr>
          <a:xfrm>
            <a:off x="7500823" y="3108960"/>
            <a:ext cx="34582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으로 무엇이 중요한지 파악합니다. 시나리오 기반으로</a:t>
            </a:r>
            <a:endParaRPr lang="en-US" sz="1200" dirty="0">
              <a:latin typeface="+mn-ea"/>
            </a:endParaRPr>
          </a:p>
        </p:txBody>
      </p:sp>
      <p:sp>
        <p:nvSpPr>
          <p:cNvPr id="24" name="Text 20"/>
          <p:cNvSpPr txBox="1"/>
          <p:nvPr/>
        </p:nvSpPr>
        <p:spPr>
          <a:xfrm>
            <a:off x="6476695" y="3227710"/>
            <a:ext cx="4905756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우선순위를 정렬</a:t>
            </a:r>
            <a:endParaRPr lang="en-US" sz="1200" dirty="0">
              <a:latin typeface="+mn-ea"/>
            </a:endParaRPr>
          </a:p>
        </p:txBody>
      </p:sp>
      <p:sp>
        <p:nvSpPr>
          <p:cNvPr id="25" name="Text 21"/>
          <p:cNvSpPr txBox="1"/>
          <p:nvPr/>
        </p:nvSpPr>
        <p:spPr>
          <a:xfrm>
            <a:off x="7531458" y="3337560"/>
            <a:ext cx="32196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하며, 도메인 용어를 아키텍처 언어로 번역합니다.</a:t>
            </a:r>
            <a:endParaRPr lang="en-US" sz="1200" dirty="0">
              <a:latin typeface="+mn-ea"/>
            </a:endParaRPr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8505" y="4304081"/>
            <a:ext cx="190195" cy="190195"/>
          </a:xfrm>
          <a:prstGeom prst="rect">
            <a:avLst/>
          </a:prstGeom>
        </p:spPr>
      </p:pic>
      <p:sp>
        <p:nvSpPr>
          <p:cNvPr id="27" name="Text 22"/>
          <p:cNvSpPr txBox="1"/>
          <p:nvPr/>
        </p:nvSpPr>
        <p:spPr>
          <a:xfrm>
            <a:off x="838505" y="4614062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ch06</a:t>
            </a:r>
            <a:endParaRPr lang="en-US" sz="1000" dirty="0">
              <a:latin typeface="+mn-ea"/>
            </a:endParaRPr>
          </a:p>
        </p:txBody>
      </p:sp>
      <p:sp>
        <p:nvSpPr>
          <p:cNvPr id="28" name="Text 23"/>
          <p:cNvSpPr txBox="1"/>
          <p:nvPr/>
        </p:nvSpPr>
        <p:spPr>
          <a:xfrm>
            <a:off x="838505" y="4890211"/>
            <a:ext cx="3548786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측정/거버넌스 (Measurement/Governance)</a:t>
            </a:r>
            <a:endParaRPr lang="en-US" sz="1300" dirty="0">
              <a:latin typeface="+mn-ea"/>
            </a:endParaRPr>
          </a:p>
        </p:txBody>
      </p:sp>
      <p:sp>
        <p:nvSpPr>
          <p:cNvPr id="29" name="Text 24"/>
          <p:cNvSpPr txBox="1"/>
          <p:nvPr/>
        </p:nvSpPr>
        <p:spPr>
          <a:xfrm>
            <a:off x="838505" y="5261458"/>
            <a:ext cx="5431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특성을</a:t>
            </a:r>
            <a:endParaRPr lang="en-US" sz="1200" dirty="0">
              <a:latin typeface="+mn-ea"/>
            </a:endParaRPr>
          </a:p>
        </p:txBody>
      </p:sp>
      <p:sp>
        <p:nvSpPr>
          <p:cNvPr id="30" name="Text 25"/>
          <p:cNvSpPr txBox="1"/>
          <p:nvPr/>
        </p:nvSpPr>
        <p:spPr>
          <a:xfrm>
            <a:off x="1259129" y="5261458"/>
            <a:ext cx="1000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감에서 지표로</a:t>
            </a:r>
            <a:endParaRPr lang="en-US" sz="1200" dirty="0">
              <a:latin typeface="+mn-ea"/>
            </a:endParaRPr>
          </a:p>
        </p:txBody>
      </p:sp>
      <p:sp>
        <p:nvSpPr>
          <p:cNvPr id="31" name="Text 26"/>
          <p:cNvSpPr txBox="1"/>
          <p:nvPr/>
        </p:nvSpPr>
        <p:spPr>
          <a:xfrm>
            <a:off x="2143354" y="5261458"/>
            <a:ext cx="275325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전환합니다. SLI/SLO 로 운영에 연결하고,</a:t>
            </a:r>
            <a:endParaRPr lang="en-US" sz="1200" dirty="0">
              <a:latin typeface="+mn-ea"/>
            </a:endParaRPr>
          </a:p>
        </p:txBody>
      </p:sp>
      <p:sp>
        <p:nvSpPr>
          <p:cNvPr id="32" name="Text 27"/>
          <p:cNvSpPr txBox="1"/>
          <p:nvPr/>
        </p:nvSpPr>
        <p:spPr>
          <a:xfrm>
            <a:off x="838505" y="5356458"/>
            <a:ext cx="45912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59669"/>
                </a:solidFill>
                <a:latin typeface="+mn-ea"/>
                <a:cs typeface="Noto Sans KR" pitchFamily="34" charset="-120"/>
              </a:rPr>
              <a:t>Fitness Function</a:t>
            </a:r>
            <a:endParaRPr lang="en-US" sz="1200" dirty="0">
              <a:latin typeface="+mn-ea"/>
            </a:endParaRPr>
          </a:p>
        </p:txBody>
      </p:sp>
      <p:sp>
        <p:nvSpPr>
          <p:cNvPr id="33" name="Text 28"/>
          <p:cNvSpPr txBox="1"/>
          <p:nvPr/>
        </p:nvSpPr>
        <p:spPr>
          <a:xfrm>
            <a:off x="2118947" y="5490058"/>
            <a:ext cx="2248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으로 품질을 자동으로 유지합니다.</a:t>
            </a:r>
            <a:endParaRPr lang="en-US" sz="1200" dirty="0">
              <a:latin typeface="+mn-ea"/>
            </a:endParaRPr>
          </a:p>
        </p:txBody>
      </p:sp>
      <p:pic>
        <p:nvPicPr>
          <p:cNvPr id="34" name="Image 3" descr="preencoded.png"/>
          <p:cNvPicPr>
            <a:picLocks noChangeAspect="1"/>
          </p:cNvPicPr>
          <p:nvPr/>
        </p:nvPicPr>
        <p:blipFill>
          <a:blip r:embed="rId6"/>
          <a:srcRect l="-1282" r="-1282"/>
          <a:stretch/>
        </p:blipFill>
        <p:spPr>
          <a:xfrm>
            <a:off x="6476695" y="4304081"/>
            <a:ext cx="219456" cy="190195"/>
          </a:xfrm>
          <a:prstGeom prst="rect">
            <a:avLst/>
          </a:prstGeom>
        </p:spPr>
      </p:pic>
      <p:sp>
        <p:nvSpPr>
          <p:cNvPr id="35" name="Text 29"/>
          <p:cNvSpPr txBox="1"/>
          <p:nvPr/>
        </p:nvSpPr>
        <p:spPr>
          <a:xfrm>
            <a:off x="6476695" y="4614062"/>
            <a:ext cx="41513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ch07</a:t>
            </a:r>
            <a:endParaRPr lang="en-US" sz="1000" dirty="0">
              <a:latin typeface="+mn-ea"/>
            </a:endParaRPr>
          </a:p>
        </p:txBody>
      </p:sp>
      <p:sp>
        <p:nvSpPr>
          <p:cNvPr id="36" name="Text 30"/>
          <p:cNvSpPr txBox="1"/>
          <p:nvPr/>
        </p:nvSpPr>
        <p:spPr>
          <a:xfrm>
            <a:off x="6476695" y="4890211"/>
            <a:ext cx="1138428" cy="2478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293B"/>
                </a:solidFill>
                <a:latin typeface="+mn-ea"/>
                <a:cs typeface="Noto Sans KR" pitchFamily="34" charset="-120"/>
              </a:rPr>
              <a:t>범위 (Scope)</a:t>
            </a:r>
            <a:endParaRPr lang="en-US" sz="1300" dirty="0">
              <a:latin typeface="+mn-ea"/>
            </a:endParaRPr>
          </a:p>
        </p:txBody>
      </p:sp>
      <p:sp>
        <p:nvSpPr>
          <p:cNvPr id="37" name="Text 31"/>
          <p:cNvSpPr txBox="1"/>
          <p:nvPr/>
        </p:nvSpPr>
        <p:spPr>
          <a:xfrm>
            <a:off x="6476695" y="5261458"/>
            <a:ext cx="1143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특성이 적용되는</a:t>
            </a:r>
            <a:endParaRPr lang="en-US" sz="1200" dirty="0">
              <a:latin typeface="+mn-ea"/>
            </a:endParaRPr>
          </a:p>
        </p:txBody>
      </p:sp>
      <p:sp>
        <p:nvSpPr>
          <p:cNvPr id="38" name="Text 32"/>
          <p:cNvSpPr txBox="1"/>
          <p:nvPr/>
        </p:nvSpPr>
        <p:spPr>
          <a:xfrm>
            <a:off x="7500823" y="5261458"/>
            <a:ext cx="8668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경계와 책임</a:t>
            </a:r>
            <a:endParaRPr lang="en-US" sz="1200" dirty="0">
              <a:latin typeface="+mn-ea"/>
            </a:endParaRPr>
          </a:p>
        </p:txBody>
      </p:sp>
      <p:sp>
        <p:nvSpPr>
          <p:cNvPr id="39" name="Text 33"/>
          <p:cNvSpPr txBox="1"/>
          <p:nvPr/>
        </p:nvSpPr>
        <p:spPr>
          <a:xfrm>
            <a:off x="8245145" y="5261458"/>
            <a:ext cx="10479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을 정의합니다.</a:t>
            </a:r>
            <a:endParaRPr lang="en-US" sz="1200" dirty="0">
              <a:latin typeface="+mn-ea"/>
            </a:endParaRPr>
          </a:p>
        </p:txBody>
      </p:sp>
      <p:sp>
        <p:nvSpPr>
          <p:cNvPr id="40" name="Text 34"/>
          <p:cNvSpPr txBox="1"/>
          <p:nvPr/>
        </p:nvSpPr>
        <p:spPr>
          <a:xfrm>
            <a:off x="9230807" y="5261458"/>
            <a:ext cx="17721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DC2626"/>
                </a:solidFill>
                <a:latin typeface="+mn-ea"/>
                <a:cs typeface="Noto Sans KR" pitchFamily="34" charset="-120"/>
              </a:rPr>
              <a:t>Architecture Quantum</a:t>
            </a:r>
            <a:endParaRPr lang="en-US" sz="1200" dirty="0">
              <a:latin typeface="+mn-ea"/>
            </a:endParaRPr>
          </a:p>
        </p:txBody>
      </p:sp>
      <p:sp>
        <p:nvSpPr>
          <p:cNvPr id="41" name="Text 35"/>
          <p:cNvSpPr txBox="1"/>
          <p:nvPr/>
        </p:nvSpPr>
        <p:spPr>
          <a:xfrm>
            <a:off x="6476695" y="5368336"/>
            <a:ext cx="493410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475569"/>
                </a:solidFill>
                <a:latin typeface="+mn-ea"/>
                <a:cs typeface="Noto Sans KR" pitchFamily="34" charset="-120"/>
              </a:rPr>
              <a:t>으로 시스템/서비스/컴포넌트 수준을 명확히 합니다.</a:t>
            </a:r>
            <a:endParaRPr lang="en-US" sz="1200" dirty="0">
              <a:latin typeface="+mn-ea"/>
            </a:endParaRPr>
          </a:p>
        </p:txBody>
      </p:sp>
      <p:sp>
        <p:nvSpPr>
          <p:cNvPr id="42" name="Text 36"/>
          <p:cNvSpPr txBox="1"/>
          <p:nvPr/>
        </p:nvSpPr>
        <p:spPr>
          <a:xfrm>
            <a:off x="3805733" y="6252667"/>
            <a:ext cx="4681728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B7280"/>
                </a:solidFill>
                <a:latin typeface="+mn-ea"/>
                <a:cs typeface="Noto Sans KR" pitchFamily="34" charset="-120"/>
              </a:rPr>
              <a:t>각 장은 정의 → 식별 → 측정/거버넌스 → 범위로 이어지는 실행 체인을 형성합니다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529791"/>
            <a:ext cx="308427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[ch04] 정의의 핵심: 모호함 제거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2040026"/>
            <a:ext cx="4803343" cy="505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흔한 실패 패턴: '빠르게', '안전하게', '확장 가능하게' 같은 형용사 남발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2695651"/>
            <a:ext cx="3354934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결과: 측정 불가 → 설계 논쟁 → 운영에서 붕괴</a:t>
            </a:r>
            <a:endParaRPr lang="en-US" sz="1300" dirty="0">
              <a:latin typeface="+mn-ea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71500" y="3137306"/>
            <a:ext cx="4677156" cy="2009851"/>
          </a:xfrm>
          <a:prstGeom prst="roundRect">
            <a:avLst>
              <a:gd name="adj" fmla="val 2587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9" name="Text 7"/>
          <p:cNvSpPr txBox="1"/>
          <p:nvPr/>
        </p:nvSpPr>
        <p:spPr>
          <a:xfrm>
            <a:off x="771754" y="3337560"/>
            <a:ext cx="15279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정의의 목표 3가지</a:t>
            </a:r>
            <a:endParaRPr lang="en-US" sz="1400" dirty="0">
              <a:latin typeface="+mn-ea"/>
            </a:endParaRPr>
          </a:p>
        </p:txBody>
      </p:sp>
      <p:sp>
        <p:nvSpPr>
          <p:cNvPr id="10" name="Text 8"/>
          <p:cNvSpPr txBox="1"/>
          <p:nvPr/>
        </p:nvSpPr>
        <p:spPr>
          <a:xfrm>
            <a:off x="771754" y="3726180"/>
            <a:ext cx="194584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측정 가능 (Measureable)</a:t>
            </a:r>
            <a:endParaRPr lang="en-US" sz="1300" dirty="0">
              <a:latin typeface="+mn-ea"/>
            </a:endParaRPr>
          </a:p>
        </p:txBody>
      </p:sp>
      <p:sp>
        <p:nvSpPr>
          <p:cNvPr id="11" name="Text 9"/>
          <p:cNvSpPr txBox="1"/>
          <p:nvPr/>
        </p:nvSpPr>
        <p:spPr>
          <a:xfrm>
            <a:off x="771754" y="4130345"/>
            <a:ext cx="160294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검증 가능 (Testable)</a:t>
            </a:r>
            <a:endParaRPr lang="en-US" sz="1300" dirty="0">
              <a:latin typeface="+mn-ea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771754" y="4533595"/>
            <a:ext cx="261244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의사결정에 직접 연결 (Actionable)</a:t>
            </a:r>
            <a:endParaRPr lang="en-US" sz="13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910121" y="2095805"/>
            <a:ext cx="3810305" cy="2667305"/>
          </a:xfrm>
          <a:prstGeom prst="roundRect">
            <a:avLst>
              <a:gd name="adj" fmla="val 14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12"/>
          <p:cNvSpPr txBox="1"/>
          <p:nvPr/>
        </p:nvSpPr>
        <p:spPr>
          <a:xfrm>
            <a:off x="7896758" y="2691994"/>
            <a:ext cx="1964131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아키텍처 특성의 정의 요소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7865" y="3095244"/>
            <a:ext cx="828446" cy="1076249"/>
          </a:xfrm>
          <a:prstGeom prst="roundRect">
            <a:avLst>
              <a:gd name="adj" fmla="val 10149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6" name="Text 14"/>
          <p:cNvSpPr txBox="1"/>
          <p:nvPr/>
        </p:nvSpPr>
        <p:spPr>
          <a:xfrm>
            <a:off x="7258050" y="3471062"/>
            <a:ext cx="608076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/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도메인과</a:t>
            </a: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무관한</a:t>
            </a: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r>
              <a:rPr lang="en-US" altLang="ko-KR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설계</a:t>
            </a:r>
            <a:r>
              <a:rPr lang="en-US" altLang="ko-KR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r>
              <a:rPr lang="en-US" altLang="ko-KR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고려사항</a:t>
            </a:r>
            <a:endParaRPr lang="en-US" altLang="ko-KR" sz="1100" dirty="0">
              <a:solidFill>
                <a:srgbClr val="FFFFFF"/>
              </a:solidFill>
              <a:latin typeface="+mn-ea"/>
              <a:cs typeface="Noto Sans KR" pitchFamily="34" charset="-120"/>
            </a:endParaRPr>
          </a:p>
          <a:p>
            <a:pPr algn="ctr"/>
            <a:r>
              <a:rPr lang="ko-KR" altLang="en-US" sz="1100" dirty="0">
                <a:solidFill>
                  <a:srgbClr val="FFFFFF"/>
                </a:solidFill>
                <a:latin typeface="+mn-ea"/>
              </a:rPr>
              <a:t>중에서</a:t>
            </a:r>
            <a:endParaRPr lang="en-US" altLang="ko-KR" sz="1100" dirty="0">
              <a:latin typeface="+mn-ea"/>
            </a:endParaRPr>
          </a:p>
          <a:p>
            <a:pPr marL="0" indent="0" algn="ctr">
              <a:buNone/>
            </a:pPr>
            <a:endParaRPr lang="en-US" sz="1100" dirty="0">
              <a:latin typeface="+mn-ea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8087868" y="3525926"/>
            <a:ext cx="200254" cy="228600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8402422" y="3095244"/>
            <a:ext cx="828446" cy="1076249"/>
          </a:xfrm>
          <a:prstGeom prst="roundRect">
            <a:avLst>
              <a:gd name="adj" fmla="val 10149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0" name="Text 17"/>
          <p:cNvSpPr txBox="1"/>
          <p:nvPr/>
        </p:nvSpPr>
        <p:spPr>
          <a:xfrm>
            <a:off x="8502091" y="3471061"/>
            <a:ext cx="646482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설계의</a:t>
            </a: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</a:p>
          <a:p>
            <a:pPr algn="ctr"/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구조적</a:t>
            </a: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r>
              <a:rPr lang="en-US" altLang="ko-KR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측면에</a:t>
            </a:r>
            <a:r>
              <a:rPr lang="en-US" altLang="ko-KR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  <a:r>
              <a:rPr lang="en-US" altLang="ko-KR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영향</a:t>
            </a:r>
            <a:r>
              <a:rPr lang="ko-KR" alt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을</a:t>
            </a:r>
            <a:endParaRPr lang="en-US" altLang="ko-KR" sz="1100" dirty="0">
              <a:solidFill>
                <a:srgbClr val="FFFFFF"/>
              </a:solidFill>
              <a:latin typeface="+mn-ea"/>
              <a:cs typeface="Noto Sans KR" pitchFamily="34" charset="-120"/>
            </a:endParaRPr>
          </a:p>
          <a:p>
            <a:pPr algn="ctr"/>
            <a:r>
              <a:rPr lang="ko-KR" altLang="en-US" sz="1100" dirty="0">
                <a:solidFill>
                  <a:srgbClr val="FFFFFF"/>
                </a:solidFill>
                <a:latin typeface="+mn-ea"/>
              </a:rPr>
              <a:t>미치는 것</a:t>
            </a:r>
            <a:endParaRPr lang="en-US" altLang="ko-KR" sz="1100" dirty="0">
              <a:latin typeface="+mn-ea"/>
            </a:endParaRPr>
          </a:p>
          <a:p>
            <a:pPr marL="0" indent="0" algn="ctr">
              <a:buNone/>
            </a:pPr>
            <a:endParaRPr lang="en-US" sz="1100" dirty="0">
              <a:latin typeface="+mn-ea"/>
            </a:endParaRPr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9342425" y="3525926"/>
            <a:ext cx="200254" cy="22860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9656064" y="3300984"/>
            <a:ext cx="828446" cy="666598"/>
          </a:xfrm>
          <a:prstGeom prst="roundRect">
            <a:avLst>
              <a:gd name="adj" fmla="val 15677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4" name="Text 20"/>
          <p:cNvSpPr txBox="1"/>
          <p:nvPr/>
        </p:nvSpPr>
        <p:spPr>
          <a:xfrm>
            <a:off x="9747046" y="3408160"/>
            <a:ext cx="646481" cy="40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성공에</a:t>
            </a:r>
            <a:r>
              <a:rPr 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 </a:t>
            </a:r>
          </a:p>
          <a:p>
            <a:pPr marL="0" indent="0" algn="ctr">
              <a:buNone/>
            </a:pPr>
            <a:r>
              <a:rPr lang="en-US" sz="1100" dirty="0" err="1">
                <a:solidFill>
                  <a:srgbClr val="FFFFFF"/>
                </a:solidFill>
                <a:latin typeface="+mn-ea"/>
                <a:cs typeface="Noto Sans KR" pitchFamily="34" charset="-120"/>
              </a:rPr>
              <a:t>필수적</a:t>
            </a:r>
            <a:r>
              <a:rPr lang="ko-KR" altLang="en-US" sz="11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인 것</a:t>
            </a:r>
            <a:endParaRPr lang="en-US" sz="1100" dirty="0">
              <a:latin typeface="+mn-ea"/>
            </a:endParaRPr>
          </a:p>
        </p:txBody>
      </p:sp>
      <p:sp>
        <p:nvSpPr>
          <p:cNvPr id="25" name="Shape 21"/>
          <p:cNvSpPr/>
          <p:nvPr/>
        </p:nvSpPr>
        <p:spPr>
          <a:xfrm>
            <a:off x="7068312" y="6290158"/>
            <a:ext cx="4743907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6" name="Text 22"/>
          <p:cNvSpPr txBox="1"/>
          <p:nvPr/>
        </p:nvSpPr>
        <p:spPr>
          <a:xfrm>
            <a:off x="7230161" y="6376111"/>
            <a:ext cx="4522622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아키텍처 특성은 구조적 설계에 영향을 주고, 성공에 필수적일 때만 채택합니다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</p:sp>
      <p:sp>
        <p:nvSpPr>
          <p:cNvPr id="3" name="Shape 1"/>
          <p:cNvSpPr/>
          <p:nvPr/>
        </p:nvSpPr>
        <p:spPr>
          <a:xfrm>
            <a:off x="381305" y="1524305"/>
            <a:ext cx="5600700" cy="2476195"/>
          </a:xfrm>
          <a:prstGeom prst="roundRect">
            <a:avLst>
              <a:gd name="adj" fmla="val 170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381305" y="1524305"/>
            <a:ext cx="38405" cy="24761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5" name="Shape 3"/>
          <p:cNvSpPr/>
          <p:nvPr/>
        </p:nvSpPr>
        <p:spPr>
          <a:xfrm>
            <a:off x="647395" y="2171700"/>
            <a:ext cx="381305" cy="381305"/>
          </a:xfrm>
          <a:prstGeom prst="ellipse">
            <a:avLst/>
          </a:prstGeom>
          <a:solidFill>
            <a:srgbClr val="FEF3C7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-43" b="-43"/>
          <a:stretch/>
        </p:blipFill>
        <p:spPr>
          <a:xfrm>
            <a:off x="771754" y="2286000"/>
            <a:ext cx="133502" cy="15270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47395" y="2704795"/>
            <a:ext cx="381305" cy="381305"/>
          </a:xfrm>
          <a:prstGeom prst="ellipse">
            <a:avLst/>
          </a:prstGeom>
          <a:solidFill>
            <a:srgbClr val="DBEAF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1695" y="2819095"/>
            <a:ext cx="152705" cy="15270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47395" y="3238805"/>
            <a:ext cx="381305" cy="381305"/>
          </a:xfrm>
          <a:prstGeom prst="ellipse">
            <a:avLst/>
          </a:prstGeom>
          <a:solidFill>
            <a:srgbClr val="F3E8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1695" y="3353105"/>
            <a:ext cx="152705" cy="15270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6210605" y="1524305"/>
            <a:ext cx="5600700" cy="2476195"/>
          </a:xfrm>
          <a:prstGeom prst="roundRect">
            <a:avLst>
              <a:gd name="adj" fmla="val 1704"/>
            </a:avLst>
          </a:prstGeom>
          <a:solidFill>
            <a:srgbClr val="FFFFFF"/>
          </a:solidFill>
          <a:ln/>
          <a:effectLst>
            <a:outerShdw blurRad="114300" dist="38100" dir="54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2" name="Shape 7"/>
          <p:cNvSpPr/>
          <p:nvPr/>
        </p:nvSpPr>
        <p:spPr>
          <a:xfrm>
            <a:off x="6210605" y="1524305"/>
            <a:ext cx="38405" cy="247619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13" name="Shape 8"/>
          <p:cNvSpPr/>
          <p:nvPr/>
        </p:nvSpPr>
        <p:spPr>
          <a:xfrm>
            <a:off x="6476695" y="2171700"/>
            <a:ext cx="381305" cy="381305"/>
          </a:xfrm>
          <a:prstGeom prst="ellipse">
            <a:avLst/>
          </a:prstGeom>
          <a:solidFill>
            <a:srgbClr val="DCFCE7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90995" y="2286000"/>
            <a:ext cx="152705" cy="152705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6476695" y="2704795"/>
            <a:ext cx="381305" cy="381305"/>
          </a:xfrm>
          <a:prstGeom prst="ellipse">
            <a:avLst/>
          </a:prstGeom>
          <a:solidFill>
            <a:srgbClr val="FEE2E2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590995" y="2819095"/>
            <a:ext cx="152705" cy="15270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381305" y="4819802"/>
            <a:ext cx="11430000" cy="800100"/>
          </a:xfrm>
          <a:prstGeom prst="roundRect">
            <a:avLst>
              <a:gd name="adj" fmla="val 10884"/>
            </a:avLst>
          </a:prstGeom>
          <a:solidFill>
            <a:srgbClr val="F1F5F9"/>
          </a:solidFill>
          <a:ln/>
        </p:spPr>
      </p:sp>
      <p:sp>
        <p:nvSpPr>
          <p:cNvPr id="18" name="Shape 11"/>
          <p:cNvSpPr/>
          <p:nvPr/>
        </p:nvSpPr>
        <p:spPr>
          <a:xfrm>
            <a:off x="381305" y="4819802"/>
            <a:ext cx="28346" cy="800100"/>
          </a:xfrm>
          <a:prstGeom prst="rect">
            <a:avLst/>
          </a:prstGeom>
          <a:solidFill>
            <a:srgbClr val="64748B"/>
          </a:solidFill>
          <a:ln/>
        </p:spPr>
      </p:sp>
      <p:sp>
        <p:nvSpPr>
          <p:cNvPr id="19" name="Text 12"/>
          <p:cNvSpPr txBox="1"/>
          <p:nvPr/>
        </p:nvSpPr>
        <p:spPr>
          <a:xfrm>
            <a:off x="381305" y="228600"/>
            <a:ext cx="33101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200" b="1" dirty="0">
                <a:latin typeface="+mn-ea"/>
                <a:cs typeface="Inter" pitchFamily="34" charset="-120"/>
              </a:rPr>
              <a:t>QA Scenario Template</a:t>
            </a:r>
            <a:endParaRPr lang="en-US" sz="2200" dirty="0">
              <a:latin typeface="+mn-ea"/>
            </a:endParaRPr>
          </a:p>
        </p:txBody>
      </p:sp>
      <p:sp>
        <p:nvSpPr>
          <p:cNvPr id="20" name="Text 13"/>
          <p:cNvSpPr txBox="1"/>
          <p:nvPr/>
        </p:nvSpPr>
        <p:spPr>
          <a:xfrm>
            <a:off x="647395" y="1772107"/>
            <a:ext cx="13341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시나리오 구조</a:t>
            </a:r>
            <a:endParaRPr lang="en-US" sz="1500" dirty="0">
              <a:latin typeface="+mn-ea"/>
            </a:endParaRPr>
          </a:p>
        </p:txBody>
      </p:sp>
      <p:sp>
        <p:nvSpPr>
          <p:cNvPr id="21" name="Text 14"/>
          <p:cNvSpPr txBox="1"/>
          <p:nvPr/>
        </p:nvSpPr>
        <p:spPr>
          <a:xfrm>
            <a:off x="1181405" y="2190902"/>
            <a:ext cx="1219810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Stimulus (자극)</a:t>
            </a:r>
            <a:endParaRPr lang="en-US" sz="1200" dirty="0">
              <a:latin typeface="+mn-ea"/>
            </a:endParaRPr>
          </a:p>
        </p:txBody>
      </p:sp>
      <p:sp>
        <p:nvSpPr>
          <p:cNvPr id="22" name="Text 15"/>
          <p:cNvSpPr txBox="1"/>
          <p:nvPr/>
        </p:nvSpPr>
        <p:spPr>
          <a:xfrm>
            <a:off x="1181405" y="2409444"/>
            <a:ext cx="2328977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어떤 상황/부하/장애/공격이 발생하면</a:t>
            </a:r>
            <a:endParaRPr lang="en-US" sz="1000" dirty="0">
              <a:latin typeface="+mn-ea"/>
            </a:endParaRPr>
          </a:p>
        </p:txBody>
      </p:sp>
      <p:sp>
        <p:nvSpPr>
          <p:cNvPr id="23" name="Text 16"/>
          <p:cNvSpPr txBox="1"/>
          <p:nvPr/>
        </p:nvSpPr>
        <p:spPr>
          <a:xfrm>
            <a:off x="1181405" y="2723998"/>
            <a:ext cx="1505102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Environment (환경)</a:t>
            </a:r>
            <a:endParaRPr lang="en-US" sz="1200" dirty="0">
              <a:latin typeface="+mn-ea"/>
            </a:endParaRPr>
          </a:p>
        </p:txBody>
      </p:sp>
      <p:sp>
        <p:nvSpPr>
          <p:cNvPr id="24" name="Text 17"/>
          <p:cNvSpPr txBox="1"/>
          <p:nvPr/>
        </p:nvSpPr>
        <p:spPr>
          <a:xfrm>
            <a:off x="1181405" y="2943454"/>
            <a:ext cx="16623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정상/피크/장애/배포 중 등</a:t>
            </a:r>
            <a:endParaRPr lang="en-US" sz="1000" dirty="0">
              <a:latin typeface="+mn-ea"/>
            </a:endParaRPr>
          </a:p>
        </p:txBody>
      </p:sp>
      <p:sp>
        <p:nvSpPr>
          <p:cNvPr id="25" name="Text 18"/>
          <p:cNvSpPr txBox="1"/>
          <p:nvPr/>
        </p:nvSpPr>
        <p:spPr>
          <a:xfrm>
            <a:off x="1181405" y="3258007"/>
            <a:ext cx="1133856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Artifact (대상)</a:t>
            </a:r>
            <a:endParaRPr lang="en-US" sz="1200" dirty="0">
              <a:latin typeface="+mn-ea"/>
            </a:endParaRPr>
          </a:p>
        </p:txBody>
      </p:sp>
      <p:sp>
        <p:nvSpPr>
          <p:cNvPr id="26" name="Text 19"/>
          <p:cNvSpPr txBox="1"/>
          <p:nvPr/>
        </p:nvSpPr>
        <p:spPr>
          <a:xfrm>
            <a:off x="1181405" y="3476549"/>
            <a:ext cx="1709928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어느 서비스/기능/데이터가</a:t>
            </a:r>
            <a:endParaRPr lang="en-US" sz="1000" dirty="0">
              <a:latin typeface="+mn-ea"/>
            </a:endParaRPr>
          </a:p>
        </p:txBody>
      </p:sp>
      <p:sp>
        <p:nvSpPr>
          <p:cNvPr id="27" name="Text 20"/>
          <p:cNvSpPr txBox="1"/>
          <p:nvPr/>
        </p:nvSpPr>
        <p:spPr>
          <a:xfrm>
            <a:off x="6476695" y="1772107"/>
            <a:ext cx="11914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응답 및 측정</a:t>
            </a:r>
            <a:endParaRPr lang="en-US" sz="1500" dirty="0">
              <a:latin typeface="+mn-ea"/>
            </a:endParaRPr>
          </a:p>
        </p:txBody>
      </p:sp>
      <p:sp>
        <p:nvSpPr>
          <p:cNvPr id="28" name="Text 21"/>
          <p:cNvSpPr txBox="1"/>
          <p:nvPr/>
        </p:nvSpPr>
        <p:spPr>
          <a:xfrm>
            <a:off x="7010705" y="2190902"/>
            <a:ext cx="130576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Response (반응)</a:t>
            </a:r>
            <a:endParaRPr lang="en-US" sz="1200" dirty="0">
              <a:latin typeface="+mn-ea"/>
            </a:endParaRPr>
          </a:p>
        </p:txBody>
      </p:sp>
      <p:sp>
        <p:nvSpPr>
          <p:cNvPr id="29" name="Text 22"/>
          <p:cNvSpPr txBox="1"/>
          <p:nvPr/>
        </p:nvSpPr>
        <p:spPr>
          <a:xfrm>
            <a:off x="7010705" y="2409444"/>
            <a:ext cx="1681582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시스템이 무엇을 해야 하고</a:t>
            </a:r>
            <a:endParaRPr lang="en-US" sz="1000" dirty="0">
              <a:latin typeface="+mn-ea"/>
            </a:endParaRPr>
          </a:p>
        </p:txBody>
      </p:sp>
      <p:sp>
        <p:nvSpPr>
          <p:cNvPr id="30" name="Text 23"/>
          <p:cNvSpPr txBox="1"/>
          <p:nvPr/>
        </p:nvSpPr>
        <p:spPr>
          <a:xfrm>
            <a:off x="7010705" y="2723998"/>
            <a:ext cx="1981505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Response Measure (측정)</a:t>
            </a:r>
            <a:endParaRPr lang="en-US" sz="1200" dirty="0">
              <a:latin typeface="+mn-ea"/>
            </a:endParaRPr>
          </a:p>
        </p:txBody>
      </p:sp>
      <p:sp>
        <p:nvSpPr>
          <p:cNvPr id="31" name="Text 24"/>
          <p:cNvSpPr txBox="1"/>
          <p:nvPr/>
        </p:nvSpPr>
        <p:spPr>
          <a:xfrm>
            <a:off x="7010705" y="2943454"/>
            <a:ext cx="1948586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수치로 어느 수준이어야 하는가</a:t>
            </a:r>
            <a:endParaRPr lang="en-US" sz="1000" dirty="0">
              <a:latin typeface="+mn-ea"/>
            </a:endParaRPr>
          </a:p>
        </p:txBody>
      </p:sp>
      <p:sp>
        <p:nvSpPr>
          <p:cNvPr id="32" name="Text 25"/>
          <p:cNvSpPr txBox="1"/>
          <p:nvPr/>
        </p:nvSpPr>
        <p:spPr>
          <a:xfrm>
            <a:off x="562356" y="4990795"/>
            <a:ext cx="771754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F2937"/>
                </a:solidFill>
                <a:latin typeface="+mn-ea"/>
                <a:cs typeface="Inter" pitchFamily="34" charset="-120"/>
              </a:rPr>
              <a:t>실제 예시</a:t>
            </a:r>
            <a:endParaRPr lang="en-US" sz="1200" dirty="0">
              <a:latin typeface="+mn-ea"/>
            </a:endParaRPr>
          </a:p>
        </p:txBody>
      </p:sp>
      <p:sp>
        <p:nvSpPr>
          <p:cNvPr id="33" name="Text 26"/>
          <p:cNvSpPr txBox="1"/>
          <p:nvPr/>
        </p:nvSpPr>
        <p:spPr>
          <a:xfrm>
            <a:off x="562356" y="5286146"/>
            <a:ext cx="8901684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+mn-ea"/>
                <a:cs typeface="Inter" pitchFamily="34" charset="-120"/>
              </a:rPr>
              <a:t>"피크 시간대(환경)에 요청이 5배 증가(자극)하면, API Gateway+Orchestrator(대상)는 오류율 0.1% 이하(측정)로 p95 1.2s 이하(측정)로 응답(반응)"</a:t>
            </a:r>
            <a:endParaRPr lang="en-US" sz="1000" dirty="0">
              <a:latin typeface="+mn-ea"/>
            </a:endParaRPr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57016" y="6388913"/>
            <a:ext cx="133502" cy="133502"/>
          </a:xfrm>
          <a:prstGeom prst="rect">
            <a:avLst/>
          </a:prstGeom>
        </p:spPr>
      </p:pic>
      <p:sp>
        <p:nvSpPr>
          <p:cNvPr id="35" name="Text 27"/>
          <p:cNvSpPr txBox="1"/>
          <p:nvPr/>
        </p:nvSpPr>
        <p:spPr>
          <a:xfrm>
            <a:off x="3766414" y="6372454"/>
            <a:ext cx="4977079" cy="1627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4B5563"/>
                </a:solidFill>
                <a:latin typeface="+mn-ea"/>
                <a:cs typeface="Inter" pitchFamily="34" charset="-120"/>
              </a:rPr>
              <a:t>시나리오 단위 정의는 구현·테스트·운영 지표와 1:1 연결되어 회귀·변경에 강합니다.</a:t>
            </a:r>
            <a:endParaRPr lang="en-US" sz="1000" dirty="0">
              <a:latin typeface="+mn-ea"/>
            </a:endParaRPr>
          </a:p>
        </p:txBody>
      </p:sp>
      <p:sp>
        <p:nvSpPr>
          <p:cNvPr id="36" name="Text 28"/>
          <p:cNvSpPr txBox="1"/>
          <p:nvPr/>
        </p:nvSpPr>
        <p:spPr>
          <a:xfrm>
            <a:off x="381305" y="676656"/>
            <a:ext cx="5853989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latin typeface="+mn-ea"/>
                <a:cs typeface="Inter" pitchFamily="34" charset="-120"/>
              </a:rPr>
              <a:t>Stimulus → Environment → Artifact → Response → Response Measure</a:t>
            </a:r>
            <a:endParaRPr lang="en-US" sz="1300" dirty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305" y="286207"/>
            <a:ext cx="11801246" cy="1037844"/>
          </a:xfrm>
          <a:prstGeom prst="roundRect">
            <a:avLst>
              <a:gd name="adj" fmla="val 6466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" name="Text 1"/>
          <p:cNvSpPr txBox="1"/>
          <p:nvPr/>
        </p:nvSpPr>
        <p:spPr>
          <a:xfrm>
            <a:off x="619049" y="362102"/>
            <a:ext cx="11611051" cy="553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아키텍처 특성으로 설계하는 End-to-End GenAI Multi-Agent 시스템</a:t>
            </a:r>
            <a:endParaRPr lang="en-US" sz="3000" dirty="0">
              <a:latin typeface="+mn-ea"/>
            </a:endParaRPr>
          </a:p>
        </p:txBody>
      </p:sp>
      <p:sp>
        <p:nvSpPr>
          <p:cNvPr id="4" name="Text 2"/>
          <p:cNvSpPr txBox="1"/>
          <p:nvPr/>
        </p:nvSpPr>
        <p:spPr>
          <a:xfrm>
            <a:off x="619049" y="942746"/>
            <a:ext cx="7060082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Part 1) 아키텍처 특성: 정의–식별–측정/거버넌스–범위 | Part 2) Multi-Agent E2E 적용 프레임워크</a:t>
            </a:r>
            <a:endParaRPr lang="en-US" sz="1300" dirty="0">
              <a:latin typeface="+mn-ea"/>
            </a:endParaRPr>
          </a:p>
        </p:txBody>
      </p:sp>
      <p:sp>
        <p:nvSpPr>
          <p:cNvPr id="5" name="Text 3"/>
          <p:cNvSpPr txBox="1"/>
          <p:nvPr/>
        </p:nvSpPr>
        <p:spPr>
          <a:xfrm>
            <a:off x="571500" y="1628546"/>
            <a:ext cx="3503981" cy="3054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[ch06] 구조적 측정: 순환 복잡도(CC)</a:t>
            </a:r>
            <a:endParaRPr lang="en-US" sz="1600" dirty="0">
              <a:latin typeface="+mn-ea"/>
            </a:endParaRPr>
          </a:p>
        </p:txBody>
      </p:sp>
      <p:sp>
        <p:nvSpPr>
          <p:cNvPr id="6" name="Text 4"/>
          <p:cNvSpPr txBox="1"/>
          <p:nvPr/>
        </p:nvSpPr>
        <p:spPr>
          <a:xfrm>
            <a:off x="571500" y="2139696"/>
            <a:ext cx="360273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CC 개념: 결정 경로 수로 복잡도 측정(그래프 이론)</a:t>
            </a:r>
            <a:endParaRPr lang="en-US" sz="1300" dirty="0">
              <a:latin typeface="+mn-ea"/>
            </a:endParaRPr>
          </a:p>
        </p:txBody>
      </p:sp>
      <p:sp>
        <p:nvSpPr>
          <p:cNvPr id="7" name="Text 5"/>
          <p:cNvSpPr txBox="1"/>
          <p:nvPr/>
        </p:nvSpPr>
        <p:spPr>
          <a:xfrm>
            <a:off x="571500" y="2542946"/>
            <a:ext cx="3717036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가이드: 일반적으로 10 미만, 권장 5 미만(문맥 의존)</a:t>
            </a:r>
            <a:endParaRPr lang="en-US" sz="1300" dirty="0">
              <a:latin typeface="+mn-ea"/>
            </a:endParaRPr>
          </a:p>
        </p:txBody>
      </p:sp>
      <p:sp>
        <p:nvSpPr>
          <p:cNvPr id="8" name="Text 6"/>
          <p:cNvSpPr txBox="1"/>
          <p:nvPr/>
        </p:nvSpPr>
        <p:spPr>
          <a:xfrm>
            <a:off x="571500" y="2947111"/>
            <a:ext cx="3678631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리스크: 복잡도가 ‘필요’인지 ‘부주의’인지 구분 필요</a:t>
            </a:r>
            <a:endParaRPr lang="en-US" sz="1300" dirty="0">
              <a:latin typeface="+mn-ea"/>
            </a:endParaRPr>
          </a:p>
        </p:txBody>
      </p:sp>
      <p:sp>
        <p:nvSpPr>
          <p:cNvPr id="9" name="Text 7"/>
          <p:cNvSpPr txBox="1"/>
          <p:nvPr/>
        </p:nvSpPr>
        <p:spPr>
          <a:xfrm>
            <a:off x="571500" y="3351276"/>
            <a:ext cx="2974543" cy="2578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3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생성형 AI: 무차별 대입으로 CC 급증 주의</a:t>
            </a:r>
            <a:endParaRPr lang="en-US" sz="1300" dirty="0">
              <a:latin typeface="+mn-ea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71500" y="3792931"/>
            <a:ext cx="4677156" cy="1248156"/>
          </a:xfrm>
          <a:prstGeom prst="roundRect">
            <a:avLst>
              <a:gd name="adj" fmla="val 671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1" name="Text 9"/>
          <p:cNvSpPr txBox="1"/>
          <p:nvPr/>
        </p:nvSpPr>
        <p:spPr>
          <a:xfrm>
            <a:off x="771754" y="3993185"/>
            <a:ext cx="107076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TDD의 효과</a:t>
            </a:r>
            <a:endParaRPr lang="en-US" sz="1400" dirty="0">
              <a:latin typeface="+mn-ea"/>
            </a:endParaRPr>
          </a:p>
        </p:txBody>
      </p:sp>
      <p:sp>
        <p:nvSpPr>
          <p:cNvPr id="12" name="Text 10"/>
          <p:cNvSpPr txBox="1"/>
          <p:nvPr/>
        </p:nvSpPr>
        <p:spPr>
          <a:xfrm>
            <a:off x="771754" y="4381805"/>
            <a:ext cx="429585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테스트 주도 개발(TDD)은 작은 메서드/낮은 CC를 자연스럽게 유도합니다</a:t>
            </a:r>
            <a:endParaRPr lang="en-US" sz="1200" dirty="0">
              <a:latin typeface="+mn-ea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910121" y="2095805"/>
            <a:ext cx="3810305" cy="2667305"/>
          </a:xfrm>
          <a:prstGeom prst="roundRect">
            <a:avLst>
              <a:gd name="adj" fmla="val 1469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14" name="Text 12"/>
          <p:cNvSpPr txBox="1"/>
          <p:nvPr/>
        </p:nvSpPr>
        <p:spPr>
          <a:xfrm>
            <a:off x="8128102" y="2691994"/>
            <a:ext cx="1506931" cy="238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순환 복잡도 계산 예</a:t>
            </a:r>
            <a:endParaRPr lang="en-US" sz="1300" dirty="0">
              <a:latin typeface="+mn-ea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147865" y="3095244"/>
            <a:ext cx="828446" cy="733349"/>
          </a:xfrm>
          <a:prstGeom prst="roundRect">
            <a:avLst>
              <a:gd name="adj" fmla="val 12955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16" name="Text 14"/>
          <p:cNvSpPr txBox="1"/>
          <p:nvPr/>
        </p:nvSpPr>
        <p:spPr>
          <a:xfrm>
            <a:off x="7332574" y="3219602"/>
            <a:ext cx="5605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if문 0개</a:t>
            </a:r>
            <a:endParaRPr lang="en-US" sz="1000" dirty="0">
              <a:latin typeface="+mn-ea"/>
            </a:endParaRPr>
          </a:p>
        </p:txBody>
      </p:sp>
      <p:sp>
        <p:nvSpPr>
          <p:cNvPr id="17" name="Text 15"/>
          <p:cNvSpPr txBox="1"/>
          <p:nvPr/>
        </p:nvSpPr>
        <p:spPr>
          <a:xfrm>
            <a:off x="7285939" y="3425342"/>
            <a:ext cx="69037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34D399"/>
                </a:solidFill>
                <a:latin typeface="+mn-ea"/>
                <a:cs typeface="Noto Sans KR" pitchFamily="34" charset="-120"/>
              </a:rPr>
              <a:t>CC = 1</a:t>
            </a:r>
            <a:endParaRPr lang="en-US" sz="1400" dirty="0">
              <a:latin typeface="+mn-ea"/>
            </a:endParaRPr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8087868" y="3354934"/>
            <a:ext cx="200254" cy="228600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8402422" y="3095244"/>
            <a:ext cx="828446" cy="733349"/>
          </a:xfrm>
          <a:prstGeom prst="roundRect">
            <a:avLst>
              <a:gd name="adj" fmla="val 12955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0" name="Text 17"/>
          <p:cNvSpPr txBox="1"/>
          <p:nvPr/>
        </p:nvSpPr>
        <p:spPr>
          <a:xfrm>
            <a:off x="8587130" y="3219602"/>
            <a:ext cx="5605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if문 1개</a:t>
            </a:r>
            <a:endParaRPr lang="en-US" sz="1000" dirty="0">
              <a:latin typeface="+mn-ea"/>
            </a:endParaRPr>
          </a:p>
        </p:txBody>
      </p:sp>
      <p:sp>
        <p:nvSpPr>
          <p:cNvPr id="21" name="Text 18"/>
          <p:cNvSpPr txBox="1"/>
          <p:nvPr/>
        </p:nvSpPr>
        <p:spPr>
          <a:xfrm>
            <a:off x="8540496" y="3425342"/>
            <a:ext cx="69037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BBF24"/>
                </a:solidFill>
                <a:latin typeface="+mn-ea"/>
                <a:cs typeface="Noto Sans KR" pitchFamily="34" charset="-120"/>
              </a:rPr>
              <a:t>CC = 2</a:t>
            </a:r>
            <a:endParaRPr lang="en-US" sz="1400" dirty="0">
              <a:latin typeface="+mn-ea"/>
            </a:endParaRPr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rcRect l="-57" r="-57"/>
          <a:stretch/>
        </p:blipFill>
        <p:spPr>
          <a:xfrm>
            <a:off x="9342425" y="3354934"/>
            <a:ext cx="200254" cy="22860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9656064" y="3095244"/>
            <a:ext cx="828446" cy="733349"/>
          </a:xfrm>
          <a:prstGeom prst="roundRect">
            <a:avLst>
              <a:gd name="adj" fmla="val 12955"/>
            </a:avLst>
          </a:prstGeom>
          <a:solidFill>
            <a:srgbClr val="FFFFFF">
              <a:alpha val="15000"/>
            </a:srgbClr>
          </a:solidFill>
          <a:ln w="12700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4" name="Text 20"/>
          <p:cNvSpPr txBox="1"/>
          <p:nvPr/>
        </p:nvSpPr>
        <p:spPr>
          <a:xfrm>
            <a:off x="9841687" y="3219602"/>
            <a:ext cx="560527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if문 2개</a:t>
            </a:r>
            <a:endParaRPr lang="en-US" sz="1000" dirty="0">
              <a:latin typeface="+mn-ea"/>
            </a:endParaRPr>
          </a:p>
        </p:txBody>
      </p:sp>
      <p:sp>
        <p:nvSpPr>
          <p:cNvPr id="25" name="Text 21"/>
          <p:cNvSpPr txBox="1"/>
          <p:nvPr/>
        </p:nvSpPr>
        <p:spPr>
          <a:xfrm>
            <a:off x="9794138" y="3425342"/>
            <a:ext cx="690372" cy="2670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F59E0B"/>
                </a:solidFill>
                <a:latin typeface="+mn-ea"/>
                <a:cs typeface="Noto Sans KR" pitchFamily="34" charset="-120"/>
              </a:rPr>
              <a:t>CC = 3</a:t>
            </a:r>
            <a:endParaRPr lang="en-US" sz="1400" dirty="0">
              <a:latin typeface="+mn-ea"/>
            </a:endParaRPr>
          </a:p>
        </p:txBody>
      </p:sp>
      <p:sp>
        <p:nvSpPr>
          <p:cNvPr id="26" name="Text 22"/>
          <p:cNvSpPr txBox="1"/>
          <p:nvPr/>
        </p:nvSpPr>
        <p:spPr>
          <a:xfrm>
            <a:off x="7819949" y="3975811"/>
            <a:ext cx="2091233" cy="1911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+mn-ea"/>
                <a:cs typeface="Noto Sans KR" pitchFamily="34" charset="-120"/>
              </a:rPr>
              <a:t>결정 경로가 많아질수록 복잡도 증가</a:t>
            </a:r>
            <a:endParaRPr lang="en-US" sz="1000" dirty="0">
              <a:latin typeface="+mn-ea"/>
            </a:endParaRPr>
          </a:p>
        </p:txBody>
      </p:sp>
      <p:sp>
        <p:nvSpPr>
          <p:cNvPr id="27" name="Shape 23"/>
          <p:cNvSpPr/>
          <p:nvPr/>
        </p:nvSpPr>
        <p:spPr>
          <a:xfrm>
            <a:off x="7610551" y="6290158"/>
            <a:ext cx="4200754" cy="381305"/>
          </a:xfrm>
          <a:prstGeom prst="roundRect">
            <a:avLst>
              <a:gd name="adj" fmla="val 35971"/>
            </a:avLst>
          </a:prstGeom>
          <a:solidFill>
            <a:srgbClr val="FFFFFF">
              <a:alpha val="10000"/>
            </a:srgbClr>
          </a:solidFill>
          <a:ln w="12700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8" name="Text 24"/>
          <p:cNvSpPr txBox="1"/>
          <p:nvPr/>
        </p:nvSpPr>
        <p:spPr>
          <a:xfrm>
            <a:off x="7772400" y="6376111"/>
            <a:ext cx="3980383" cy="200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E0E7FF"/>
                </a:solidFill>
                <a:latin typeface="+mn-ea"/>
                <a:cs typeface="Noto Sans KR" pitchFamily="34" charset="-120"/>
              </a:rPr>
              <a:t>복잡도는 문제 영역 때문인지, 설계 미흡 때문인지를 판단해야 합니다</a:t>
            </a:r>
            <a:endParaRPr lang="en-US" sz="1000" dirty="0">
              <a:latin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TM03457503[[fn=명언]]</Template>
  <TotalTime>482</TotalTime>
  <Words>12607</Words>
  <Application>Microsoft Office PowerPoint</Application>
  <PresentationFormat>와이드스크린</PresentationFormat>
  <Paragraphs>1555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Generated by Gen-Spark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Multi-page HTML Content</dc:title>
  <dc:subject>PptxGenJS Presentation</dc:subject>
  <dc:creator>Visual Extract to PPTX Converter</dc:creator>
  <cp:lastModifiedBy>Sookyoung Kim</cp:lastModifiedBy>
  <cp:revision>55</cp:revision>
  <dcterms:created xsi:type="dcterms:W3CDTF">2026-01-16T11:55:15Z</dcterms:created>
  <dcterms:modified xsi:type="dcterms:W3CDTF">2026-01-17T01:53:18Z</dcterms:modified>
</cp:coreProperties>
</file>